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4" r:id="rId1"/>
    <p:sldMasterId id="2147483655" r:id="rId2"/>
  </p:sldMasterIdLst>
  <p:notesMasterIdLst>
    <p:notesMasterId r:id="rId51"/>
  </p:notesMasterIdLst>
  <p:handoutMasterIdLst>
    <p:handoutMasterId r:id="rId52"/>
  </p:handoutMasterIdLst>
  <p:sldIdLst>
    <p:sldId id="379" r:id="rId3"/>
    <p:sldId id="658" r:id="rId4"/>
    <p:sldId id="835" r:id="rId5"/>
    <p:sldId id="665" r:id="rId6"/>
    <p:sldId id="783" r:id="rId7"/>
    <p:sldId id="793" r:id="rId8"/>
    <p:sldId id="794" r:id="rId9"/>
    <p:sldId id="799" r:id="rId10"/>
    <p:sldId id="817" r:id="rId11"/>
    <p:sldId id="821" r:id="rId12"/>
    <p:sldId id="807" r:id="rId13"/>
    <p:sldId id="816" r:id="rId14"/>
    <p:sldId id="834" r:id="rId15"/>
    <p:sldId id="881" r:id="rId16"/>
    <p:sldId id="877" r:id="rId17"/>
    <p:sldId id="882" r:id="rId18"/>
    <p:sldId id="848" r:id="rId19"/>
    <p:sldId id="872" r:id="rId20"/>
    <p:sldId id="873" r:id="rId21"/>
    <p:sldId id="880" r:id="rId22"/>
    <p:sldId id="864" r:id="rId23"/>
    <p:sldId id="849" r:id="rId24"/>
    <p:sldId id="851" r:id="rId25"/>
    <p:sldId id="263" r:id="rId26"/>
    <p:sldId id="857" r:id="rId27"/>
    <p:sldId id="868" r:id="rId28"/>
    <p:sldId id="533" r:id="rId29"/>
    <p:sldId id="879" r:id="rId30"/>
    <p:sldId id="870" r:id="rId31"/>
    <p:sldId id="814" r:id="rId32"/>
    <p:sldId id="824" r:id="rId33"/>
    <p:sldId id="853" r:id="rId34"/>
    <p:sldId id="809" r:id="rId35"/>
    <p:sldId id="854" r:id="rId36"/>
    <p:sldId id="855" r:id="rId37"/>
    <p:sldId id="836" r:id="rId38"/>
    <p:sldId id="865" r:id="rId39"/>
    <p:sldId id="858" r:id="rId40"/>
    <p:sldId id="875" r:id="rId41"/>
    <p:sldId id="813" r:id="rId42"/>
    <p:sldId id="860" r:id="rId43"/>
    <p:sldId id="871" r:id="rId44"/>
    <p:sldId id="838" r:id="rId45"/>
    <p:sldId id="856" r:id="rId46"/>
    <p:sldId id="876" r:id="rId47"/>
    <p:sldId id="878" r:id="rId48"/>
    <p:sldId id="859" r:id="rId49"/>
    <p:sldId id="866" r:id="rId50"/>
  </p:sldIdLst>
  <p:sldSz cx="9144000" cy="6858000" type="screen4x3"/>
  <p:notesSz cx="6858000" cy="9144000"/>
  <p:defaultTextStyle>
    <a:defPPr>
      <a:defRPr lang="en-US"/>
    </a:defPPr>
    <a:lvl1pPr algn="l" rtl="0" eaLnBrk="0" fontAlgn="base" hangingPunct="0">
      <a:spcBef>
        <a:spcPct val="0"/>
      </a:spcBef>
      <a:spcAft>
        <a:spcPct val="0"/>
      </a:spcAft>
      <a:defRPr kumimoji="1" sz="2000" kern="1200">
        <a:solidFill>
          <a:srgbClr val="FF0000"/>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umimoji="1" sz="2000" kern="1200">
        <a:solidFill>
          <a:srgbClr val="FF0000"/>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umimoji="1" sz="2000" kern="1200">
        <a:solidFill>
          <a:srgbClr val="FF0000"/>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umimoji="1" sz="2000" kern="1200">
        <a:solidFill>
          <a:srgbClr val="FF0000"/>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umimoji="1" sz="2000" kern="1200">
        <a:solidFill>
          <a:srgbClr val="FF0000"/>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umimoji="1" sz="2000" kern="1200">
        <a:solidFill>
          <a:srgbClr val="FF0000"/>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umimoji="1" sz="2000" kern="1200">
        <a:solidFill>
          <a:srgbClr val="FF0000"/>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umimoji="1" sz="2000" kern="1200">
        <a:solidFill>
          <a:srgbClr val="FF0000"/>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umimoji="1" sz="2000" kern="1200">
        <a:solidFill>
          <a:srgbClr val="FF0000"/>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40" autoAdjust="0"/>
    <p:restoredTop sz="91905" autoAdjust="0"/>
  </p:normalViewPr>
  <p:slideViewPr>
    <p:cSldViewPr>
      <p:cViewPr varScale="1">
        <p:scale>
          <a:sx n="117" d="100"/>
          <a:sy n="117" d="100"/>
        </p:scale>
        <p:origin x="168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152"/>
    </p:cViewPr>
  </p:sorterViewPr>
  <p:notesViewPr>
    <p:cSldViewPr>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62" name="Rectangle 2">
            <a:extLst>
              <a:ext uri="{FF2B5EF4-FFF2-40B4-BE49-F238E27FC236}">
                <a16:creationId xmlns:a16="http://schemas.microsoft.com/office/drawing/2014/main" id="{C5CDFA3E-3CEA-A0BC-0085-278E024F798D}"/>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Times New Roman" panose="02020603050405020304" pitchFamily="18" charset="0"/>
              </a:defRPr>
            </a:lvl1pPr>
          </a:lstStyle>
          <a:p>
            <a:pPr>
              <a:defRPr/>
            </a:pPr>
            <a:endParaRPr lang="en-US" altLang="ja-JP"/>
          </a:p>
        </p:txBody>
      </p:sp>
      <p:sp>
        <p:nvSpPr>
          <p:cNvPr id="655363" name="Rectangle 3">
            <a:extLst>
              <a:ext uri="{FF2B5EF4-FFF2-40B4-BE49-F238E27FC236}">
                <a16:creationId xmlns:a16="http://schemas.microsoft.com/office/drawing/2014/main" id="{99947884-24FE-7A94-9C96-024F65A0F15D}"/>
              </a:ext>
            </a:extLst>
          </p:cNvPr>
          <p:cNvSpPr>
            <a:spLocks noGrp="1" noChangeArrowheads="1"/>
          </p:cNvSpPr>
          <p:nvPr>
            <p:ph type="dt" sz="quarter"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Times New Roman" panose="02020603050405020304" pitchFamily="18" charset="0"/>
              </a:defRPr>
            </a:lvl1pPr>
          </a:lstStyle>
          <a:p>
            <a:pPr>
              <a:defRPr/>
            </a:pPr>
            <a:endParaRPr lang="en-US" altLang="ja-JP"/>
          </a:p>
        </p:txBody>
      </p:sp>
      <p:sp>
        <p:nvSpPr>
          <p:cNvPr id="655364" name="Rectangle 4">
            <a:extLst>
              <a:ext uri="{FF2B5EF4-FFF2-40B4-BE49-F238E27FC236}">
                <a16:creationId xmlns:a16="http://schemas.microsoft.com/office/drawing/2014/main" id="{59620246-61DA-7740-508E-BC0387CA1C45}"/>
              </a:ext>
            </a:extLst>
          </p:cNvPr>
          <p:cNvSpPr>
            <a:spLocks noGrp="1" noChangeArrowheads="1"/>
          </p:cNvSpPr>
          <p:nvPr>
            <p:ph type="ftr" sz="quarter" idx="2"/>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Times New Roman" panose="02020603050405020304" pitchFamily="18" charset="0"/>
              </a:defRPr>
            </a:lvl1pPr>
          </a:lstStyle>
          <a:p>
            <a:pPr>
              <a:defRPr/>
            </a:pPr>
            <a:r>
              <a:rPr lang="ja-JP" altLang="en-US"/>
              <a:t>2010.4.13</a:t>
            </a:r>
            <a:endParaRPr lang="en-US" altLang="ja-JP"/>
          </a:p>
        </p:txBody>
      </p:sp>
      <p:sp>
        <p:nvSpPr>
          <p:cNvPr id="655365" name="Rectangle 5">
            <a:extLst>
              <a:ext uri="{FF2B5EF4-FFF2-40B4-BE49-F238E27FC236}">
                <a16:creationId xmlns:a16="http://schemas.microsoft.com/office/drawing/2014/main" id="{9E1311B3-61C6-BACE-3ACC-E0A8551EF07C}"/>
              </a:ext>
            </a:extLst>
          </p:cNvPr>
          <p:cNvSpPr>
            <a:spLocks noGrp="1" noChangeArrowheads="1"/>
          </p:cNvSpPr>
          <p:nvPr>
            <p:ph type="sldNum" sz="quarter" idx="3"/>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Times New Roman" panose="02020603050405020304" pitchFamily="18" charset="0"/>
              </a:defRPr>
            </a:lvl1pPr>
          </a:lstStyle>
          <a:p>
            <a:pPr>
              <a:defRPr/>
            </a:pPr>
            <a:fld id="{CA7B71B2-88C0-5047-8B07-77BAD538F99E}" type="slidenum">
              <a:rPr lang="ja-JP" altLang="en-US"/>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2834" name="Rectangle 2">
            <a:extLst>
              <a:ext uri="{FF2B5EF4-FFF2-40B4-BE49-F238E27FC236}">
                <a16:creationId xmlns:a16="http://schemas.microsoft.com/office/drawing/2014/main" id="{A3CD7E73-C3DC-89F2-5E48-3F4934B8BF34}"/>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Times New Roman" panose="02020603050405020304" pitchFamily="18" charset="0"/>
              </a:defRPr>
            </a:lvl1pPr>
          </a:lstStyle>
          <a:p>
            <a:pPr>
              <a:defRPr/>
            </a:pPr>
            <a:endParaRPr lang="en-US" altLang="ja-JP"/>
          </a:p>
        </p:txBody>
      </p:sp>
      <p:sp>
        <p:nvSpPr>
          <p:cNvPr id="632835" name="Rectangle 3">
            <a:extLst>
              <a:ext uri="{FF2B5EF4-FFF2-40B4-BE49-F238E27FC236}">
                <a16:creationId xmlns:a16="http://schemas.microsoft.com/office/drawing/2014/main" id="{24DD0468-1DEF-513C-E2EB-C68A57BA42BE}"/>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Times New Roman" panose="02020603050405020304" pitchFamily="18" charset="0"/>
              </a:defRPr>
            </a:lvl1pPr>
          </a:lstStyle>
          <a:p>
            <a:pPr>
              <a:defRPr/>
            </a:pPr>
            <a:endParaRPr lang="en-US" altLang="ja-JP"/>
          </a:p>
        </p:txBody>
      </p:sp>
      <p:sp>
        <p:nvSpPr>
          <p:cNvPr id="25604" name="Rectangle 4">
            <a:extLst>
              <a:ext uri="{FF2B5EF4-FFF2-40B4-BE49-F238E27FC236}">
                <a16:creationId xmlns:a16="http://schemas.microsoft.com/office/drawing/2014/main" id="{568E6F04-A19B-CBAC-91D0-012FCBFDF2A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32838" name="Rectangle 6">
            <a:extLst>
              <a:ext uri="{FF2B5EF4-FFF2-40B4-BE49-F238E27FC236}">
                <a16:creationId xmlns:a16="http://schemas.microsoft.com/office/drawing/2014/main" id="{6B7D1D15-844A-FB67-33BA-2B9A1990D3E8}"/>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Times New Roman" panose="02020603050405020304" pitchFamily="18" charset="0"/>
              </a:defRPr>
            </a:lvl1pPr>
          </a:lstStyle>
          <a:p>
            <a:pPr>
              <a:defRPr/>
            </a:pPr>
            <a:r>
              <a:rPr lang="ja-JP" altLang="en-US"/>
              <a:t>2010.4.13</a:t>
            </a:r>
            <a:endParaRPr lang="en-US" altLang="ja-JP"/>
          </a:p>
        </p:txBody>
      </p:sp>
      <p:sp>
        <p:nvSpPr>
          <p:cNvPr id="632839" name="Rectangle 7">
            <a:extLst>
              <a:ext uri="{FF2B5EF4-FFF2-40B4-BE49-F238E27FC236}">
                <a16:creationId xmlns:a16="http://schemas.microsoft.com/office/drawing/2014/main" id="{9E6467E9-ACB9-E83F-24FD-51B796E7ACA9}"/>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Times New Roman" panose="02020603050405020304" pitchFamily="18" charset="0"/>
              </a:defRPr>
            </a:lvl1pPr>
          </a:lstStyle>
          <a:p>
            <a:pPr>
              <a:defRPr/>
            </a:pPr>
            <a:fld id="{B79FE1FA-08D9-5846-A826-84E8E324B1A6}" type="slidenum">
              <a:rPr lang="ja-JP" altLang="en-US"/>
              <a:pPr>
                <a:defRPr/>
              </a:pPr>
              <a:t>‹#›</a:t>
            </a:fld>
            <a:endParaRPr lang="en-US" altLang="ja-JP"/>
          </a:p>
        </p:txBody>
      </p:sp>
      <p:sp>
        <p:nvSpPr>
          <p:cNvPr id="2" name="ノート プレースホルダー 1">
            <a:extLst>
              <a:ext uri="{FF2B5EF4-FFF2-40B4-BE49-F238E27FC236}">
                <a16:creationId xmlns:a16="http://schemas.microsoft.com/office/drawing/2014/main" id="{2F4A980D-70EC-DD79-92EB-279D7CBC175B}"/>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6">
            <a:extLst>
              <a:ext uri="{FF2B5EF4-FFF2-40B4-BE49-F238E27FC236}">
                <a16:creationId xmlns:a16="http://schemas.microsoft.com/office/drawing/2014/main" id="{76A8817E-01C3-0222-5C28-37DAF6C09184}"/>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sz="1200">
                <a:solidFill>
                  <a:schemeClr val="tx1"/>
                </a:solidFill>
                <a:latin typeface="Times New Roman" panose="02020603050405020304" pitchFamily="18" charset="0"/>
              </a:rPr>
              <a:t>2010.4.13</a:t>
            </a:r>
            <a:endParaRPr lang="en-US" altLang="ja-JP" sz="1200">
              <a:solidFill>
                <a:schemeClr val="tx1"/>
              </a:solidFill>
              <a:latin typeface="Times New Roman" panose="02020603050405020304" pitchFamily="18" charset="0"/>
            </a:endParaRPr>
          </a:p>
        </p:txBody>
      </p:sp>
      <p:sp>
        <p:nvSpPr>
          <p:cNvPr id="28674" name="Rectangle 7">
            <a:extLst>
              <a:ext uri="{FF2B5EF4-FFF2-40B4-BE49-F238E27FC236}">
                <a16:creationId xmlns:a16="http://schemas.microsoft.com/office/drawing/2014/main" id="{9360483F-AA2F-83CD-974F-66B66A7F549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fld id="{517F655D-D781-E347-A4C3-2CB5089A7903}" type="slidenum">
              <a:rPr lang="ja-JP" altLang="en-US" sz="1200" smtClean="0">
                <a:solidFill>
                  <a:schemeClr val="tx1"/>
                </a:solidFill>
                <a:latin typeface="Times New Roman" panose="02020603050405020304" pitchFamily="18" charset="0"/>
              </a:rPr>
              <a:pPr/>
              <a:t>1</a:t>
            </a:fld>
            <a:endParaRPr lang="en-US" altLang="ja-JP" sz="1200">
              <a:solidFill>
                <a:schemeClr val="tx1"/>
              </a:solidFill>
              <a:latin typeface="Times New Roman" panose="02020603050405020304" pitchFamily="18" charset="0"/>
            </a:endParaRPr>
          </a:p>
        </p:txBody>
      </p:sp>
      <p:sp>
        <p:nvSpPr>
          <p:cNvPr id="28675" name="Rectangle 2">
            <a:extLst>
              <a:ext uri="{FF2B5EF4-FFF2-40B4-BE49-F238E27FC236}">
                <a16:creationId xmlns:a16="http://schemas.microsoft.com/office/drawing/2014/main" id="{1ED848CD-DEC6-491A-2C46-9F5F2F932E16}"/>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CC0FA61B-A660-4D85-39C8-E6699BAE4D54}"/>
              </a:ext>
            </a:extLst>
          </p:cNvPr>
          <p:cNvSpPr>
            <a:spLocks noGrp="1" noChangeArrowheads="1"/>
          </p:cNvSpPr>
          <p:nvPr>
            <p:ph type="body" idx="1"/>
          </p:nvPr>
        </p:nvSpPr>
        <p:spPr>
          <a:xfrm>
            <a:off x="685800" y="4343400"/>
            <a:ext cx="5486400" cy="411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フッター プレースホルダー 3"/>
          <p:cNvSpPr>
            <a:spLocks noGrp="1"/>
          </p:cNvSpPr>
          <p:nvPr>
            <p:ph type="ftr" sz="quarter" idx="4"/>
          </p:nvPr>
        </p:nvSpPr>
        <p:spPr/>
        <p:txBody>
          <a:bodyPr/>
          <a:lstStyle/>
          <a:p>
            <a:pPr>
              <a:defRPr/>
            </a:pPr>
            <a:r>
              <a:rPr lang="ja-JP" altLang="en-US"/>
              <a:t>2010.4.13</a:t>
            </a:r>
            <a:endParaRPr lang="en-US" altLang="ja-JP"/>
          </a:p>
        </p:txBody>
      </p:sp>
      <p:sp>
        <p:nvSpPr>
          <p:cNvPr id="5" name="スライド番号プレースホルダー 4"/>
          <p:cNvSpPr>
            <a:spLocks noGrp="1"/>
          </p:cNvSpPr>
          <p:nvPr>
            <p:ph type="sldNum" sz="quarter" idx="5"/>
          </p:nvPr>
        </p:nvSpPr>
        <p:spPr/>
        <p:txBody>
          <a:bodyPr/>
          <a:lstStyle/>
          <a:p>
            <a:pPr>
              <a:defRPr/>
            </a:pPr>
            <a:fld id="{B79FE1FA-08D9-5846-A826-84E8E324B1A6}" type="slidenum">
              <a:rPr lang="ja-JP" altLang="en-US" smtClean="0"/>
              <a:pPr>
                <a:defRPr/>
              </a:pPr>
              <a:t>2</a:t>
            </a:fld>
            <a:endParaRPr lang="en-US" altLang="ja-JP"/>
          </a:p>
        </p:txBody>
      </p:sp>
    </p:spTree>
    <p:extLst>
      <p:ext uri="{BB962C8B-B14F-4D97-AF65-F5344CB8AC3E}">
        <p14:creationId xmlns:p14="http://schemas.microsoft.com/office/powerpoint/2010/main" val="988444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343400"/>
            <a:ext cx="5486400" cy="4114800"/>
          </a:xfrm>
          <a:prstGeom prst="rect">
            <a:avLst/>
          </a:prstGeom>
        </p:spPr>
        <p:txBody>
          <a:bodyPr/>
          <a:lstStyle/>
          <a:p>
            <a:endParaRPr kumimoji="1" lang="ja-JP" altLang="en-US"/>
          </a:p>
        </p:txBody>
      </p:sp>
      <p:sp>
        <p:nvSpPr>
          <p:cNvPr id="4" name="フッター プレースホルダー 3"/>
          <p:cNvSpPr>
            <a:spLocks noGrp="1"/>
          </p:cNvSpPr>
          <p:nvPr>
            <p:ph type="ftr" sz="quarter" idx="4"/>
          </p:nvPr>
        </p:nvSpPr>
        <p:spPr/>
        <p:txBody>
          <a:bodyPr/>
          <a:lstStyle/>
          <a:p>
            <a:pPr>
              <a:defRPr/>
            </a:pPr>
            <a:r>
              <a:rPr lang="ja-JP" altLang="en-US"/>
              <a:t>2010.4.13</a:t>
            </a:r>
            <a:endParaRPr lang="en-US" altLang="ja-JP"/>
          </a:p>
        </p:txBody>
      </p:sp>
      <p:sp>
        <p:nvSpPr>
          <p:cNvPr id="5" name="スライド番号プレースホルダー 4"/>
          <p:cNvSpPr>
            <a:spLocks noGrp="1"/>
          </p:cNvSpPr>
          <p:nvPr>
            <p:ph type="sldNum" sz="quarter" idx="5"/>
          </p:nvPr>
        </p:nvSpPr>
        <p:spPr/>
        <p:txBody>
          <a:bodyPr/>
          <a:lstStyle/>
          <a:p>
            <a:pPr>
              <a:defRPr/>
            </a:pPr>
            <a:fld id="{B79FE1FA-08D9-5846-A826-84E8E324B1A6}" type="slidenum">
              <a:rPr lang="ja-JP" altLang="en-US" smtClean="0"/>
              <a:pPr>
                <a:defRPr/>
              </a:pPr>
              <a:t>5</a:t>
            </a:fld>
            <a:endParaRPr lang="en-US" altLang="ja-JP"/>
          </a:p>
        </p:txBody>
      </p:sp>
    </p:spTree>
    <p:extLst>
      <p:ext uri="{BB962C8B-B14F-4D97-AF65-F5344CB8AC3E}">
        <p14:creationId xmlns:p14="http://schemas.microsoft.com/office/powerpoint/2010/main" val="1119237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フッター プレースホルダー 3"/>
          <p:cNvSpPr>
            <a:spLocks noGrp="1"/>
          </p:cNvSpPr>
          <p:nvPr>
            <p:ph type="ftr" sz="quarter" idx="4"/>
          </p:nvPr>
        </p:nvSpPr>
        <p:spPr/>
        <p:txBody>
          <a:bodyPr/>
          <a:lstStyle/>
          <a:p>
            <a:pPr>
              <a:defRPr/>
            </a:pPr>
            <a:r>
              <a:rPr lang="ja-JP" altLang="en-US"/>
              <a:t>2010.4.13</a:t>
            </a:r>
            <a:endParaRPr lang="en-US" altLang="ja-JP"/>
          </a:p>
        </p:txBody>
      </p:sp>
      <p:sp>
        <p:nvSpPr>
          <p:cNvPr id="5" name="スライド番号プレースホルダー 4"/>
          <p:cNvSpPr>
            <a:spLocks noGrp="1"/>
          </p:cNvSpPr>
          <p:nvPr>
            <p:ph type="sldNum" sz="quarter" idx="5"/>
          </p:nvPr>
        </p:nvSpPr>
        <p:spPr/>
        <p:txBody>
          <a:bodyPr/>
          <a:lstStyle/>
          <a:p>
            <a:pPr>
              <a:defRPr/>
            </a:pPr>
            <a:fld id="{B79FE1FA-08D9-5846-A826-84E8E324B1A6}" type="slidenum">
              <a:rPr lang="ja-JP" altLang="en-US" smtClean="0"/>
              <a:pPr>
                <a:defRPr/>
              </a:pPr>
              <a:t>12</a:t>
            </a:fld>
            <a:endParaRPr lang="en-US" altLang="ja-JP"/>
          </a:p>
        </p:txBody>
      </p:sp>
    </p:spTree>
    <p:extLst>
      <p:ext uri="{BB962C8B-B14F-4D97-AF65-F5344CB8AC3E}">
        <p14:creationId xmlns:p14="http://schemas.microsoft.com/office/powerpoint/2010/main" val="1920111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フッター プレースホルダー 3"/>
          <p:cNvSpPr>
            <a:spLocks noGrp="1"/>
          </p:cNvSpPr>
          <p:nvPr>
            <p:ph type="ftr" sz="quarter" idx="4"/>
          </p:nvPr>
        </p:nvSpPr>
        <p:spPr/>
        <p:txBody>
          <a:bodyPr/>
          <a:lstStyle/>
          <a:p>
            <a:pPr>
              <a:defRPr/>
            </a:pPr>
            <a:r>
              <a:rPr lang="ja-JP" altLang="en-US"/>
              <a:t>2010.4.13</a:t>
            </a:r>
            <a:endParaRPr lang="en-US" altLang="ja-JP"/>
          </a:p>
        </p:txBody>
      </p:sp>
      <p:sp>
        <p:nvSpPr>
          <p:cNvPr id="5" name="スライド番号プレースホルダー 4"/>
          <p:cNvSpPr>
            <a:spLocks noGrp="1"/>
          </p:cNvSpPr>
          <p:nvPr>
            <p:ph type="sldNum" sz="quarter" idx="5"/>
          </p:nvPr>
        </p:nvSpPr>
        <p:spPr/>
        <p:txBody>
          <a:bodyPr/>
          <a:lstStyle/>
          <a:p>
            <a:pPr>
              <a:defRPr/>
            </a:pPr>
            <a:fld id="{B79FE1FA-08D9-5846-A826-84E8E324B1A6}" type="slidenum">
              <a:rPr lang="ja-JP" altLang="en-US" smtClean="0"/>
              <a:pPr>
                <a:defRPr/>
              </a:pPr>
              <a:t>32</a:t>
            </a:fld>
            <a:endParaRPr lang="en-US" altLang="ja-JP"/>
          </a:p>
        </p:txBody>
      </p:sp>
    </p:spTree>
    <p:extLst>
      <p:ext uri="{BB962C8B-B14F-4D97-AF65-F5344CB8AC3E}">
        <p14:creationId xmlns:p14="http://schemas.microsoft.com/office/powerpoint/2010/main" val="3524579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フッター プレースホルダー 3"/>
          <p:cNvSpPr>
            <a:spLocks noGrp="1"/>
          </p:cNvSpPr>
          <p:nvPr>
            <p:ph type="ftr" sz="quarter" idx="4"/>
          </p:nvPr>
        </p:nvSpPr>
        <p:spPr/>
        <p:txBody>
          <a:bodyPr/>
          <a:lstStyle/>
          <a:p>
            <a:pPr>
              <a:defRPr/>
            </a:pPr>
            <a:r>
              <a:rPr lang="ja-JP" altLang="en-US"/>
              <a:t>2010.4.13</a:t>
            </a:r>
            <a:endParaRPr lang="en-US" altLang="ja-JP"/>
          </a:p>
        </p:txBody>
      </p:sp>
      <p:sp>
        <p:nvSpPr>
          <p:cNvPr id="5" name="スライド番号プレースホルダー 4"/>
          <p:cNvSpPr>
            <a:spLocks noGrp="1"/>
          </p:cNvSpPr>
          <p:nvPr>
            <p:ph type="sldNum" sz="quarter" idx="5"/>
          </p:nvPr>
        </p:nvSpPr>
        <p:spPr/>
        <p:txBody>
          <a:bodyPr/>
          <a:lstStyle/>
          <a:p>
            <a:pPr>
              <a:defRPr/>
            </a:pPr>
            <a:fld id="{B79FE1FA-08D9-5846-A826-84E8E324B1A6}" type="slidenum">
              <a:rPr lang="ja-JP" altLang="en-US" smtClean="0"/>
              <a:pPr>
                <a:defRPr/>
              </a:pPr>
              <a:t>41</a:t>
            </a:fld>
            <a:endParaRPr lang="en-US" altLang="ja-JP"/>
          </a:p>
        </p:txBody>
      </p:sp>
    </p:spTree>
    <p:extLst>
      <p:ext uri="{BB962C8B-B14F-4D97-AF65-F5344CB8AC3E}">
        <p14:creationId xmlns:p14="http://schemas.microsoft.com/office/powerpoint/2010/main" val="655744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a:extLst>
              <a:ext uri="{FF2B5EF4-FFF2-40B4-BE49-F238E27FC236}">
                <a16:creationId xmlns:a16="http://schemas.microsoft.com/office/drawing/2014/main" id="{131E5A5F-AD8E-2E78-BDD2-5D7995A553E8}"/>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5" name="Rectangle 5">
            <a:extLst>
              <a:ext uri="{FF2B5EF4-FFF2-40B4-BE49-F238E27FC236}">
                <a16:creationId xmlns:a16="http://schemas.microsoft.com/office/drawing/2014/main" id="{9D166C46-B768-DF0C-D94B-B82AE1C42CBE}"/>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6" name="Rectangle 6">
            <a:extLst>
              <a:ext uri="{FF2B5EF4-FFF2-40B4-BE49-F238E27FC236}">
                <a16:creationId xmlns:a16="http://schemas.microsoft.com/office/drawing/2014/main" id="{AF400E0B-BA35-F99E-4A3B-C46ABAE57D51}"/>
              </a:ext>
            </a:extLst>
          </p:cNvPr>
          <p:cNvSpPr>
            <a:spLocks noGrp="1" noChangeArrowheads="1"/>
          </p:cNvSpPr>
          <p:nvPr>
            <p:ph type="sldNum" sz="quarter" idx="12"/>
          </p:nvPr>
        </p:nvSpPr>
        <p:spPr>
          <a:ln/>
        </p:spPr>
        <p:txBody>
          <a:bodyPr/>
          <a:lstStyle>
            <a:lvl1pPr>
              <a:defRPr/>
            </a:lvl1pPr>
          </a:lstStyle>
          <a:p>
            <a:pPr>
              <a:defRPr/>
            </a:pPr>
            <a:fld id="{91C44A07-1E7C-E94B-93F7-74B5A01BC8F5}" type="slidenum">
              <a:rPr lang="en-US" altLang="ja-JP"/>
              <a:pPr>
                <a:defRPr/>
              </a:pPr>
              <a:t>‹#›</a:t>
            </a:fld>
            <a:endParaRPr lang="en-US" altLang="ja-JP"/>
          </a:p>
        </p:txBody>
      </p:sp>
    </p:spTree>
    <p:extLst>
      <p:ext uri="{BB962C8B-B14F-4D97-AF65-F5344CB8AC3E}">
        <p14:creationId xmlns:p14="http://schemas.microsoft.com/office/powerpoint/2010/main" val="4215184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1825625"/>
            <a:ext cx="7886700"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32ECCF0C-82AC-6AA1-EDB7-74DE913365FF}"/>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5" name="Rectangle 5">
            <a:extLst>
              <a:ext uri="{FF2B5EF4-FFF2-40B4-BE49-F238E27FC236}">
                <a16:creationId xmlns:a16="http://schemas.microsoft.com/office/drawing/2014/main" id="{0C4A3DD5-E356-B718-B4B6-6AFDC0B0F8CA}"/>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6" name="Rectangle 6">
            <a:extLst>
              <a:ext uri="{FF2B5EF4-FFF2-40B4-BE49-F238E27FC236}">
                <a16:creationId xmlns:a16="http://schemas.microsoft.com/office/drawing/2014/main" id="{1568E19D-2889-E74F-6B19-AE47F50F3E6B}"/>
              </a:ext>
            </a:extLst>
          </p:cNvPr>
          <p:cNvSpPr>
            <a:spLocks noGrp="1" noChangeArrowheads="1"/>
          </p:cNvSpPr>
          <p:nvPr>
            <p:ph type="sldNum" sz="quarter" idx="12"/>
          </p:nvPr>
        </p:nvSpPr>
        <p:spPr>
          <a:ln/>
        </p:spPr>
        <p:txBody>
          <a:bodyPr/>
          <a:lstStyle>
            <a:lvl1pPr>
              <a:defRPr/>
            </a:lvl1pPr>
          </a:lstStyle>
          <a:p>
            <a:pPr>
              <a:defRPr/>
            </a:pPr>
            <a:fld id="{355FC29C-EA97-E445-9D31-42850C624ACB}" type="slidenum">
              <a:rPr lang="en-US" altLang="ja-JP"/>
              <a:pPr>
                <a:defRPr/>
              </a:pPr>
              <a:t>‹#›</a:t>
            </a:fld>
            <a:endParaRPr lang="en-US" altLang="ja-JP"/>
          </a:p>
        </p:txBody>
      </p:sp>
    </p:spTree>
    <p:extLst>
      <p:ext uri="{BB962C8B-B14F-4D97-AF65-F5344CB8AC3E}">
        <p14:creationId xmlns:p14="http://schemas.microsoft.com/office/powerpoint/2010/main" val="1562562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11950" y="1825625"/>
            <a:ext cx="2057400" cy="43513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39750" y="1825625"/>
            <a:ext cx="6019800"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7B85BA45-0591-79E9-D525-41D3A1B991F8}"/>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5" name="Rectangle 5">
            <a:extLst>
              <a:ext uri="{FF2B5EF4-FFF2-40B4-BE49-F238E27FC236}">
                <a16:creationId xmlns:a16="http://schemas.microsoft.com/office/drawing/2014/main" id="{4800B335-BE67-4B5F-9830-6211E580C415}"/>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6" name="Rectangle 6">
            <a:extLst>
              <a:ext uri="{FF2B5EF4-FFF2-40B4-BE49-F238E27FC236}">
                <a16:creationId xmlns:a16="http://schemas.microsoft.com/office/drawing/2014/main" id="{07D3C576-5455-D92D-48BB-21F1F460EA6B}"/>
              </a:ext>
            </a:extLst>
          </p:cNvPr>
          <p:cNvSpPr>
            <a:spLocks noGrp="1" noChangeArrowheads="1"/>
          </p:cNvSpPr>
          <p:nvPr>
            <p:ph type="sldNum" sz="quarter" idx="12"/>
          </p:nvPr>
        </p:nvSpPr>
        <p:spPr>
          <a:ln/>
        </p:spPr>
        <p:txBody>
          <a:bodyPr/>
          <a:lstStyle>
            <a:lvl1pPr>
              <a:defRPr/>
            </a:lvl1pPr>
          </a:lstStyle>
          <a:p>
            <a:pPr>
              <a:defRPr/>
            </a:pPr>
            <a:fld id="{E438133A-29C9-DC4D-87F2-05A4D4604816}" type="slidenum">
              <a:rPr lang="en-US" altLang="ja-JP"/>
              <a:pPr>
                <a:defRPr/>
              </a:pPr>
              <a:t>‹#›</a:t>
            </a:fld>
            <a:endParaRPr lang="en-US" altLang="ja-JP"/>
          </a:p>
        </p:txBody>
      </p:sp>
    </p:spTree>
    <p:extLst>
      <p:ext uri="{BB962C8B-B14F-4D97-AF65-F5344CB8AC3E}">
        <p14:creationId xmlns:p14="http://schemas.microsoft.com/office/powerpoint/2010/main" val="3751122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a:extLst>
              <a:ext uri="{FF2B5EF4-FFF2-40B4-BE49-F238E27FC236}">
                <a16:creationId xmlns:a16="http://schemas.microsoft.com/office/drawing/2014/main" id="{40F718D2-02CE-F6DA-2AB7-E3D76CB70038}"/>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5" name="Rectangle 5">
            <a:extLst>
              <a:ext uri="{FF2B5EF4-FFF2-40B4-BE49-F238E27FC236}">
                <a16:creationId xmlns:a16="http://schemas.microsoft.com/office/drawing/2014/main" id="{CDFDEA35-84C9-B745-A5CB-177953FAC5E8}"/>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6" name="Rectangle 6">
            <a:extLst>
              <a:ext uri="{FF2B5EF4-FFF2-40B4-BE49-F238E27FC236}">
                <a16:creationId xmlns:a16="http://schemas.microsoft.com/office/drawing/2014/main" id="{DFE9D965-E23A-3F78-E009-771CE8247352}"/>
              </a:ext>
            </a:extLst>
          </p:cNvPr>
          <p:cNvSpPr>
            <a:spLocks noGrp="1" noChangeArrowheads="1"/>
          </p:cNvSpPr>
          <p:nvPr>
            <p:ph type="sldNum" sz="quarter" idx="12"/>
          </p:nvPr>
        </p:nvSpPr>
        <p:spPr>
          <a:ln/>
        </p:spPr>
        <p:txBody>
          <a:bodyPr/>
          <a:lstStyle>
            <a:lvl1pPr>
              <a:defRPr/>
            </a:lvl1pPr>
          </a:lstStyle>
          <a:p>
            <a:pPr>
              <a:defRPr/>
            </a:pPr>
            <a:fld id="{192403CC-EE66-224A-BB1C-56C5D1767E42}" type="slidenum">
              <a:rPr lang="ja-JP" altLang="en-US"/>
              <a:pPr>
                <a:defRPr/>
              </a:pPr>
              <a:t>‹#›</a:t>
            </a:fld>
            <a:endParaRPr lang="en-US" altLang="ja-JP"/>
          </a:p>
        </p:txBody>
      </p:sp>
    </p:spTree>
    <p:extLst>
      <p:ext uri="{BB962C8B-B14F-4D97-AF65-F5344CB8AC3E}">
        <p14:creationId xmlns:p14="http://schemas.microsoft.com/office/powerpoint/2010/main" val="37403111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27D06EB2-39E3-4977-5C3E-5F73A921DB80}"/>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5" name="Rectangle 5">
            <a:extLst>
              <a:ext uri="{FF2B5EF4-FFF2-40B4-BE49-F238E27FC236}">
                <a16:creationId xmlns:a16="http://schemas.microsoft.com/office/drawing/2014/main" id="{0E0A65B4-A47B-7DB4-AF7D-215D38A880FE}"/>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6" name="Rectangle 6">
            <a:extLst>
              <a:ext uri="{FF2B5EF4-FFF2-40B4-BE49-F238E27FC236}">
                <a16:creationId xmlns:a16="http://schemas.microsoft.com/office/drawing/2014/main" id="{6B866DDA-5AEA-74B8-E380-4D98B19C943E}"/>
              </a:ext>
            </a:extLst>
          </p:cNvPr>
          <p:cNvSpPr>
            <a:spLocks noGrp="1" noChangeArrowheads="1"/>
          </p:cNvSpPr>
          <p:nvPr>
            <p:ph type="sldNum" sz="quarter" idx="12"/>
          </p:nvPr>
        </p:nvSpPr>
        <p:spPr>
          <a:ln/>
        </p:spPr>
        <p:txBody>
          <a:bodyPr/>
          <a:lstStyle>
            <a:lvl1pPr>
              <a:defRPr/>
            </a:lvl1pPr>
          </a:lstStyle>
          <a:p>
            <a:pPr>
              <a:defRPr/>
            </a:pPr>
            <a:fld id="{D32D396F-AD62-B348-8EBC-B979D3BF26EC}" type="slidenum">
              <a:rPr lang="ja-JP" altLang="en-US"/>
              <a:pPr>
                <a:defRPr/>
              </a:pPr>
              <a:t>‹#›</a:t>
            </a:fld>
            <a:endParaRPr lang="en-US" altLang="ja-JP"/>
          </a:p>
        </p:txBody>
      </p:sp>
    </p:spTree>
    <p:extLst>
      <p:ext uri="{BB962C8B-B14F-4D97-AF65-F5344CB8AC3E}">
        <p14:creationId xmlns:p14="http://schemas.microsoft.com/office/powerpoint/2010/main" val="4240203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72D4E93E-D716-8EA7-D2B7-E68CBE3295C6}"/>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5" name="Rectangle 5">
            <a:extLst>
              <a:ext uri="{FF2B5EF4-FFF2-40B4-BE49-F238E27FC236}">
                <a16:creationId xmlns:a16="http://schemas.microsoft.com/office/drawing/2014/main" id="{F0EEA781-0A5E-CBA8-CE6C-F7264B867970}"/>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6" name="Rectangle 6">
            <a:extLst>
              <a:ext uri="{FF2B5EF4-FFF2-40B4-BE49-F238E27FC236}">
                <a16:creationId xmlns:a16="http://schemas.microsoft.com/office/drawing/2014/main" id="{B58DFF13-C11A-8A38-6B90-867281D53B7F}"/>
              </a:ext>
            </a:extLst>
          </p:cNvPr>
          <p:cNvSpPr>
            <a:spLocks noGrp="1" noChangeArrowheads="1"/>
          </p:cNvSpPr>
          <p:nvPr>
            <p:ph type="sldNum" sz="quarter" idx="12"/>
          </p:nvPr>
        </p:nvSpPr>
        <p:spPr>
          <a:ln/>
        </p:spPr>
        <p:txBody>
          <a:bodyPr/>
          <a:lstStyle>
            <a:lvl1pPr>
              <a:defRPr/>
            </a:lvl1pPr>
          </a:lstStyle>
          <a:p>
            <a:pPr>
              <a:defRPr/>
            </a:pPr>
            <a:fld id="{6BADB849-393F-764F-B255-661DC817B3D3}" type="slidenum">
              <a:rPr lang="ja-JP" altLang="en-US"/>
              <a:pPr>
                <a:defRPr/>
              </a:pPr>
              <a:t>‹#›</a:t>
            </a:fld>
            <a:endParaRPr lang="en-US" altLang="ja-JP"/>
          </a:p>
        </p:txBody>
      </p:sp>
    </p:spTree>
    <p:extLst>
      <p:ext uri="{BB962C8B-B14F-4D97-AF65-F5344CB8AC3E}">
        <p14:creationId xmlns:p14="http://schemas.microsoft.com/office/powerpoint/2010/main" val="1394929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95288" y="1557338"/>
            <a:ext cx="4038600" cy="45259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586288" y="1557338"/>
            <a:ext cx="4038600" cy="45259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D1A5924D-3E9C-EEEA-7CF7-EAA6E1AF525C}"/>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6" name="Rectangle 5">
            <a:extLst>
              <a:ext uri="{FF2B5EF4-FFF2-40B4-BE49-F238E27FC236}">
                <a16:creationId xmlns:a16="http://schemas.microsoft.com/office/drawing/2014/main" id="{5F74121F-EE3B-F870-77E1-C30ACA66D3B3}"/>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7" name="Rectangle 6">
            <a:extLst>
              <a:ext uri="{FF2B5EF4-FFF2-40B4-BE49-F238E27FC236}">
                <a16:creationId xmlns:a16="http://schemas.microsoft.com/office/drawing/2014/main" id="{37D62766-7D8A-0567-C382-84581BBFD0DC}"/>
              </a:ext>
            </a:extLst>
          </p:cNvPr>
          <p:cNvSpPr>
            <a:spLocks noGrp="1" noChangeArrowheads="1"/>
          </p:cNvSpPr>
          <p:nvPr>
            <p:ph type="sldNum" sz="quarter" idx="12"/>
          </p:nvPr>
        </p:nvSpPr>
        <p:spPr>
          <a:ln/>
        </p:spPr>
        <p:txBody>
          <a:bodyPr/>
          <a:lstStyle>
            <a:lvl1pPr>
              <a:defRPr/>
            </a:lvl1pPr>
          </a:lstStyle>
          <a:p>
            <a:pPr>
              <a:defRPr/>
            </a:pPr>
            <a:fld id="{A8B04507-8F2F-2B43-A3F0-C081565F8AE0}" type="slidenum">
              <a:rPr lang="ja-JP" altLang="en-US"/>
              <a:pPr>
                <a:defRPr/>
              </a:pPr>
              <a:t>‹#›</a:t>
            </a:fld>
            <a:endParaRPr lang="en-US" altLang="ja-JP"/>
          </a:p>
        </p:txBody>
      </p:sp>
    </p:spTree>
    <p:extLst>
      <p:ext uri="{BB962C8B-B14F-4D97-AF65-F5344CB8AC3E}">
        <p14:creationId xmlns:p14="http://schemas.microsoft.com/office/powerpoint/2010/main" val="33722700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B7D89952-E05C-98F8-4BB4-23CCBBDDA3C9}"/>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8" name="Rectangle 5">
            <a:extLst>
              <a:ext uri="{FF2B5EF4-FFF2-40B4-BE49-F238E27FC236}">
                <a16:creationId xmlns:a16="http://schemas.microsoft.com/office/drawing/2014/main" id="{0DD4CEB9-D6B4-ECA9-A14B-1A809A64DE4E}"/>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9" name="Rectangle 6">
            <a:extLst>
              <a:ext uri="{FF2B5EF4-FFF2-40B4-BE49-F238E27FC236}">
                <a16:creationId xmlns:a16="http://schemas.microsoft.com/office/drawing/2014/main" id="{4B4DD2D3-7E86-046D-6F46-6ED1857C7721}"/>
              </a:ext>
            </a:extLst>
          </p:cNvPr>
          <p:cNvSpPr>
            <a:spLocks noGrp="1" noChangeArrowheads="1"/>
          </p:cNvSpPr>
          <p:nvPr>
            <p:ph type="sldNum" sz="quarter" idx="12"/>
          </p:nvPr>
        </p:nvSpPr>
        <p:spPr>
          <a:ln/>
        </p:spPr>
        <p:txBody>
          <a:bodyPr/>
          <a:lstStyle>
            <a:lvl1pPr>
              <a:defRPr/>
            </a:lvl1pPr>
          </a:lstStyle>
          <a:p>
            <a:pPr>
              <a:defRPr/>
            </a:pPr>
            <a:fld id="{EAE069C1-08BD-F64E-A832-3D5F53123133}" type="slidenum">
              <a:rPr lang="ja-JP" altLang="en-US"/>
              <a:pPr>
                <a:defRPr/>
              </a:pPr>
              <a:t>‹#›</a:t>
            </a:fld>
            <a:endParaRPr lang="en-US" altLang="ja-JP"/>
          </a:p>
        </p:txBody>
      </p:sp>
    </p:spTree>
    <p:extLst>
      <p:ext uri="{BB962C8B-B14F-4D97-AF65-F5344CB8AC3E}">
        <p14:creationId xmlns:p14="http://schemas.microsoft.com/office/powerpoint/2010/main" val="6521123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63970258-FB31-81ED-1125-5C36AB7AC5B9}"/>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4" name="Rectangle 5">
            <a:extLst>
              <a:ext uri="{FF2B5EF4-FFF2-40B4-BE49-F238E27FC236}">
                <a16:creationId xmlns:a16="http://schemas.microsoft.com/office/drawing/2014/main" id="{74E1E3A5-0B39-7246-0CE8-B0CCC1B52F90}"/>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5" name="Rectangle 6">
            <a:extLst>
              <a:ext uri="{FF2B5EF4-FFF2-40B4-BE49-F238E27FC236}">
                <a16:creationId xmlns:a16="http://schemas.microsoft.com/office/drawing/2014/main" id="{B27DE212-92D7-4423-53BD-B8CB7C354253}"/>
              </a:ext>
            </a:extLst>
          </p:cNvPr>
          <p:cNvSpPr>
            <a:spLocks noGrp="1" noChangeArrowheads="1"/>
          </p:cNvSpPr>
          <p:nvPr>
            <p:ph type="sldNum" sz="quarter" idx="12"/>
          </p:nvPr>
        </p:nvSpPr>
        <p:spPr>
          <a:ln/>
        </p:spPr>
        <p:txBody>
          <a:bodyPr/>
          <a:lstStyle>
            <a:lvl1pPr>
              <a:defRPr/>
            </a:lvl1pPr>
          </a:lstStyle>
          <a:p>
            <a:pPr>
              <a:defRPr/>
            </a:pPr>
            <a:fld id="{F776AE9B-1CE0-BC40-B547-A64B63BDA238}" type="slidenum">
              <a:rPr lang="ja-JP" altLang="en-US"/>
              <a:pPr>
                <a:defRPr/>
              </a:pPr>
              <a:t>‹#›</a:t>
            </a:fld>
            <a:endParaRPr lang="en-US" altLang="ja-JP"/>
          </a:p>
        </p:txBody>
      </p:sp>
    </p:spTree>
    <p:extLst>
      <p:ext uri="{BB962C8B-B14F-4D97-AF65-F5344CB8AC3E}">
        <p14:creationId xmlns:p14="http://schemas.microsoft.com/office/powerpoint/2010/main" val="16309053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71ACE53-FD8F-A169-A77D-96B6332E7127}"/>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3" name="Rectangle 5">
            <a:extLst>
              <a:ext uri="{FF2B5EF4-FFF2-40B4-BE49-F238E27FC236}">
                <a16:creationId xmlns:a16="http://schemas.microsoft.com/office/drawing/2014/main" id="{28B61797-A4F8-089A-1FC8-CFDA429296B0}"/>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4" name="Rectangle 6">
            <a:extLst>
              <a:ext uri="{FF2B5EF4-FFF2-40B4-BE49-F238E27FC236}">
                <a16:creationId xmlns:a16="http://schemas.microsoft.com/office/drawing/2014/main" id="{981005E0-324D-2CDC-FF86-C25891173FBD}"/>
              </a:ext>
            </a:extLst>
          </p:cNvPr>
          <p:cNvSpPr>
            <a:spLocks noGrp="1" noChangeArrowheads="1"/>
          </p:cNvSpPr>
          <p:nvPr>
            <p:ph type="sldNum" sz="quarter" idx="12"/>
          </p:nvPr>
        </p:nvSpPr>
        <p:spPr>
          <a:ln/>
        </p:spPr>
        <p:txBody>
          <a:bodyPr/>
          <a:lstStyle>
            <a:lvl1pPr>
              <a:defRPr/>
            </a:lvl1pPr>
          </a:lstStyle>
          <a:p>
            <a:pPr>
              <a:defRPr/>
            </a:pPr>
            <a:fld id="{F89D38B9-6C57-B644-A3E1-1E28826B8FF2}" type="slidenum">
              <a:rPr lang="ja-JP" altLang="en-US"/>
              <a:pPr>
                <a:defRPr/>
              </a:pPr>
              <a:t>‹#›</a:t>
            </a:fld>
            <a:endParaRPr lang="en-US" altLang="ja-JP"/>
          </a:p>
        </p:txBody>
      </p:sp>
    </p:spTree>
    <p:extLst>
      <p:ext uri="{BB962C8B-B14F-4D97-AF65-F5344CB8AC3E}">
        <p14:creationId xmlns:p14="http://schemas.microsoft.com/office/powerpoint/2010/main" val="20910657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041A2667-A1E8-66A6-1DD1-61BA61DCC8F2}"/>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6" name="Rectangle 5">
            <a:extLst>
              <a:ext uri="{FF2B5EF4-FFF2-40B4-BE49-F238E27FC236}">
                <a16:creationId xmlns:a16="http://schemas.microsoft.com/office/drawing/2014/main" id="{5EB1125A-D43F-CDAF-F97B-9037EEA93C7E}"/>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7" name="Rectangle 6">
            <a:extLst>
              <a:ext uri="{FF2B5EF4-FFF2-40B4-BE49-F238E27FC236}">
                <a16:creationId xmlns:a16="http://schemas.microsoft.com/office/drawing/2014/main" id="{B504D2CE-9087-D233-D5B8-C5D11224B5C3}"/>
              </a:ext>
            </a:extLst>
          </p:cNvPr>
          <p:cNvSpPr>
            <a:spLocks noGrp="1" noChangeArrowheads="1"/>
          </p:cNvSpPr>
          <p:nvPr>
            <p:ph type="sldNum" sz="quarter" idx="12"/>
          </p:nvPr>
        </p:nvSpPr>
        <p:spPr>
          <a:ln/>
        </p:spPr>
        <p:txBody>
          <a:bodyPr/>
          <a:lstStyle>
            <a:lvl1pPr>
              <a:defRPr/>
            </a:lvl1pPr>
          </a:lstStyle>
          <a:p>
            <a:pPr>
              <a:defRPr/>
            </a:pPr>
            <a:fld id="{5E41C3F7-8AEC-0240-A03E-C82D831B3708}" type="slidenum">
              <a:rPr lang="ja-JP" altLang="en-US"/>
              <a:pPr>
                <a:defRPr/>
              </a:pPr>
              <a:t>‹#›</a:t>
            </a:fld>
            <a:endParaRPr lang="en-US" altLang="ja-JP"/>
          </a:p>
        </p:txBody>
      </p:sp>
    </p:spTree>
    <p:extLst>
      <p:ext uri="{BB962C8B-B14F-4D97-AF65-F5344CB8AC3E}">
        <p14:creationId xmlns:p14="http://schemas.microsoft.com/office/powerpoint/2010/main" val="1726860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628650" y="1825625"/>
            <a:ext cx="78867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385B34B-735A-89D4-F9D6-FC2496F67C83}"/>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5" name="Rectangle 5">
            <a:extLst>
              <a:ext uri="{FF2B5EF4-FFF2-40B4-BE49-F238E27FC236}">
                <a16:creationId xmlns:a16="http://schemas.microsoft.com/office/drawing/2014/main" id="{E1952934-8110-67E5-9355-2F5CB949EB3E}"/>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6" name="Rectangle 6">
            <a:extLst>
              <a:ext uri="{FF2B5EF4-FFF2-40B4-BE49-F238E27FC236}">
                <a16:creationId xmlns:a16="http://schemas.microsoft.com/office/drawing/2014/main" id="{09EF1134-0D66-A316-B8A4-E8933817CBE2}"/>
              </a:ext>
            </a:extLst>
          </p:cNvPr>
          <p:cNvSpPr>
            <a:spLocks noGrp="1" noChangeArrowheads="1"/>
          </p:cNvSpPr>
          <p:nvPr>
            <p:ph type="sldNum" sz="quarter" idx="12"/>
          </p:nvPr>
        </p:nvSpPr>
        <p:spPr>
          <a:ln/>
        </p:spPr>
        <p:txBody>
          <a:bodyPr/>
          <a:lstStyle>
            <a:lvl1pPr>
              <a:defRPr/>
            </a:lvl1pPr>
          </a:lstStyle>
          <a:p>
            <a:pPr>
              <a:defRPr/>
            </a:pPr>
            <a:fld id="{ADC82C65-207A-C247-8D2E-A96BDD213D47}" type="slidenum">
              <a:rPr lang="en-US" altLang="ja-JP"/>
              <a:pPr>
                <a:defRPr/>
              </a:pPr>
              <a:t>‹#›</a:t>
            </a:fld>
            <a:endParaRPr lang="en-US" altLang="ja-JP"/>
          </a:p>
        </p:txBody>
      </p:sp>
    </p:spTree>
    <p:extLst>
      <p:ext uri="{BB962C8B-B14F-4D97-AF65-F5344CB8AC3E}">
        <p14:creationId xmlns:p14="http://schemas.microsoft.com/office/powerpoint/2010/main" val="26689510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D3E044D6-FE7A-F257-4B02-CB63E955814B}"/>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6" name="Rectangle 5">
            <a:extLst>
              <a:ext uri="{FF2B5EF4-FFF2-40B4-BE49-F238E27FC236}">
                <a16:creationId xmlns:a16="http://schemas.microsoft.com/office/drawing/2014/main" id="{8BC217CA-78BF-3BF0-37F3-474859DD4D6B}"/>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7" name="Rectangle 6">
            <a:extLst>
              <a:ext uri="{FF2B5EF4-FFF2-40B4-BE49-F238E27FC236}">
                <a16:creationId xmlns:a16="http://schemas.microsoft.com/office/drawing/2014/main" id="{BE0B7175-3B50-CE69-7454-843F90C1264C}"/>
              </a:ext>
            </a:extLst>
          </p:cNvPr>
          <p:cNvSpPr>
            <a:spLocks noGrp="1" noChangeArrowheads="1"/>
          </p:cNvSpPr>
          <p:nvPr>
            <p:ph type="sldNum" sz="quarter" idx="12"/>
          </p:nvPr>
        </p:nvSpPr>
        <p:spPr>
          <a:ln/>
        </p:spPr>
        <p:txBody>
          <a:bodyPr/>
          <a:lstStyle>
            <a:lvl1pPr>
              <a:defRPr/>
            </a:lvl1pPr>
          </a:lstStyle>
          <a:p>
            <a:pPr>
              <a:defRPr/>
            </a:pPr>
            <a:fld id="{F218B00C-69E0-AC48-AA3F-F76C91E85E88}" type="slidenum">
              <a:rPr lang="ja-JP" altLang="en-US"/>
              <a:pPr>
                <a:defRPr/>
              </a:pPr>
              <a:t>‹#›</a:t>
            </a:fld>
            <a:endParaRPr lang="en-US" altLang="ja-JP"/>
          </a:p>
        </p:txBody>
      </p:sp>
    </p:spTree>
    <p:extLst>
      <p:ext uri="{BB962C8B-B14F-4D97-AF65-F5344CB8AC3E}">
        <p14:creationId xmlns:p14="http://schemas.microsoft.com/office/powerpoint/2010/main" val="29999386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02F2DC1C-F281-F9FA-E747-E5CD60E95440}"/>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5" name="Rectangle 5">
            <a:extLst>
              <a:ext uri="{FF2B5EF4-FFF2-40B4-BE49-F238E27FC236}">
                <a16:creationId xmlns:a16="http://schemas.microsoft.com/office/drawing/2014/main" id="{10A68A2C-90F5-C33C-BF51-0D880CE4A773}"/>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6" name="Rectangle 6">
            <a:extLst>
              <a:ext uri="{FF2B5EF4-FFF2-40B4-BE49-F238E27FC236}">
                <a16:creationId xmlns:a16="http://schemas.microsoft.com/office/drawing/2014/main" id="{4E697A84-5E60-CDE4-BC76-00BC5C5C4F9A}"/>
              </a:ext>
            </a:extLst>
          </p:cNvPr>
          <p:cNvSpPr>
            <a:spLocks noGrp="1" noChangeArrowheads="1"/>
          </p:cNvSpPr>
          <p:nvPr>
            <p:ph type="sldNum" sz="quarter" idx="12"/>
          </p:nvPr>
        </p:nvSpPr>
        <p:spPr>
          <a:ln/>
        </p:spPr>
        <p:txBody>
          <a:bodyPr/>
          <a:lstStyle>
            <a:lvl1pPr>
              <a:defRPr/>
            </a:lvl1pPr>
          </a:lstStyle>
          <a:p>
            <a:pPr>
              <a:defRPr/>
            </a:pPr>
            <a:fld id="{06C54A40-9D93-B644-BF9E-6FE6D161BB1D}" type="slidenum">
              <a:rPr lang="ja-JP" altLang="en-US"/>
              <a:pPr>
                <a:defRPr/>
              </a:pPr>
              <a:t>‹#›</a:t>
            </a:fld>
            <a:endParaRPr lang="en-US" altLang="ja-JP"/>
          </a:p>
        </p:txBody>
      </p:sp>
    </p:spTree>
    <p:extLst>
      <p:ext uri="{BB962C8B-B14F-4D97-AF65-F5344CB8AC3E}">
        <p14:creationId xmlns:p14="http://schemas.microsoft.com/office/powerpoint/2010/main" val="39622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15113" y="274638"/>
            <a:ext cx="2071687" cy="580866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95288" y="274638"/>
            <a:ext cx="6067425" cy="580866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8796D2A8-3837-48E2-9A95-59B91702A39C}"/>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5" name="Rectangle 5">
            <a:extLst>
              <a:ext uri="{FF2B5EF4-FFF2-40B4-BE49-F238E27FC236}">
                <a16:creationId xmlns:a16="http://schemas.microsoft.com/office/drawing/2014/main" id="{FB6B01A1-3DC9-FD24-B844-2E691FBFBA53}"/>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6" name="Rectangle 6">
            <a:extLst>
              <a:ext uri="{FF2B5EF4-FFF2-40B4-BE49-F238E27FC236}">
                <a16:creationId xmlns:a16="http://schemas.microsoft.com/office/drawing/2014/main" id="{A50DC85F-28FA-69FD-C3D0-8FF3A7CEBF1E}"/>
              </a:ext>
            </a:extLst>
          </p:cNvPr>
          <p:cNvSpPr>
            <a:spLocks noGrp="1" noChangeArrowheads="1"/>
          </p:cNvSpPr>
          <p:nvPr>
            <p:ph type="sldNum" sz="quarter" idx="12"/>
          </p:nvPr>
        </p:nvSpPr>
        <p:spPr>
          <a:ln/>
        </p:spPr>
        <p:txBody>
          <a:bodyPr/>
          <a:lstStyle>
            <a:lvl1pPr>
              <a:defRPr/>
            </a:lvl1pPr>
          </a:lstStyle>
          <a:p>
            <a:pPr>
              <a:defRPr/>
            </a:pPr>
            <a:fld id="{99B653E4-3C22-FF49-B947-8F6DC7E61FF9}" type="slidenum">
              <a:rPr lang="ja-JP" altLang="en-US"/>
              <a:pPr>
                <a:defRPr/>
              </a:pPr>
              <a:t>‹#›</a:t>
            </a:fld>
            <a:endParaRPr lang="en-US" altLang="ja-JP"/>
          </a:p>
        </p:txBody>
      </p:sp>
    </p:spTree>
    <p:extLst>
      <p:ext uri="{BB962C8B-B14F-4D97-AF65-F5344CB8AC3E}">
        <p14:creationId xmlns:p14="http://schemas.microsoft.com/office/powerpoint/2010/main" val="2551970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23B11BB4-A196-6B18-A73E-166A92D91234}"/>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5" name="Rectangle 5">
            <a:extLst>
              <a:ext uri="{FF2B5EF4-FFF2-40B4-BE49-F238E27FC236}">
                <a16:creationId xmlns:a16="http://schemas.microsoft.com/office/drawing/2014/main" id="{29297B96-617E-9CFB-E76C-BAD279F6C60D}"/>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6" name="Rectangle 6">
            <a:extLst>
              <a:ext uri="{FF2B5EF4-FFF2-40B4-BE49-F238E27FC236}">
                <a16:creationId xmlns:a16="http://schemas.microsoft.com/office/drawing/2014/main" id="{1A83A8BC-543C-69B7-FAB1-1A2CCD104A27}"/>
              </a:ext>
            </a:extLst>
          </p:cNvPr>
          <p:cNvSpPr>
            <a:spLocks noGrp="1" noChangeArrowheads="1"/>
          </p:cNvSpPr>
          <p:nvPr>
            <p:ph type="sldNum" sz="quarter" idx="12"/>
          </p:nvPr>
        </p:nvSpPr>
        <p:spPr>
          <a:ln/>
        </p:spPr>
        <p:txBody>
          <a:bodyPr/>
          <a:lstStyle>
            <a:lvl1pPr>
              <a:defRPr/>
            </a:lvl1pPr>
          </a:lstStyle>
          <a:p>
            <a:pPr>
              <a:defRPr/>
            </a:pPr>
            <a:fld id="{76FB03D1-6FC1-7C4E-B658-34E7BC4C23C9}" type="slidenum">
              <a:rPr lang="en-US" altLang="ja-JP"/>
              <a:pPr>
                <a:defRPr/>
              </a:pPr>
              <a:t>‹#›</a:t>
            </a:fld>
            <a:endParaRPr lang="en-US" altLang="ja-JP"/>
          </a:p>
        </p:txBody>
      </p:sp>
    </p:spTree>
    <p:extLst>
      <p:ext uri="{BB962C8B-B14F-4D97-AF65-F5344CB8AC3E}">
        <p14:creationId xmlns:p14="http://schemas.microsoft.com/office/powerpoint/2010/main" val="1112679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28650" y="1825625"/>
            <a:ext cx="386715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825625"/>
            <a:ext cx="386715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AA075AFB-E053-D867-01A7-B503B8D39E06}"/>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6" name="Rectangle 5">
            <a:extLst>
              <a:ext uri="{FF2B5EF4-FFF2-40B4-BE49-F238E27FC236}">
                <a16:creationId xmlns:a16="http://schemas.microsoft.com/office/drawing/2014/main" id="{E2F0B102-82B3-CFA8-C334-29D6DECA7161}"/>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7" name="Rectangle 6">
            <a:extLst>
              <a:ext uri="{FF2B5EF4-FFF2-40B4-BE49-F238E27FC236}">
                <a16:creationId xmlns:a16="http://schemas.microsoft.com/office/drawing/2014/main" id="{AD169A6C-ED10-EB5B-9961-95C51F02BDF5}"/>
              </a:ext>
            </a:extLst>
          </p:cNvPr>
          <p:cNvSpPr>
            <a:spLocks noGrp="1" noChangeArrowheads="1"/>
          </p:cNvSpPr>
          <p:nvPr>
            <p:ph type="sldNum" sz="quarter" idx="12"/>
          </p:nvPr>
        </p:nvSpPr>
        <p:spPr>
          <a:ln/>
        </p:spPr>
        <p:txBody>
          <a:bodyPr/>
          <a:lstStyle>
            <a:lvl1pPr>
              <a:defRPr/>
            </a:lvl1pPr>
          </a:lstStyle>
          <a:p>
            <a:pPr>
              <a:defRPr/>
            </a:pPr>
            <a:fld id="{6B1DABBC-1125-364D-9786-8D13005D1811}" type="slidenum">
              <a:rPr lang="en-US" altLang="ja-JP"/>
              <a:pPr>
                <a:defRPr/>
              </a:pPr>
              <a:t>‹#›</a:t>
            </a:fld>
            <a:endParaRPr lang="en-US" altLang="ja-JP"/>
          </a:p>
        </p:txBody>
      </p:sp>
    </p:spTree>
    <p:extLst>
      <p:ext uri="{BB962C8B-B14F-4D97-AF65-F5344CB8AC3E}">
        <p14:creationId xmlns:p14="http://schemas.microsoft.com/office/powerpoint/2010/main" val="2505444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3E3E0D23-FC18-DCC1-0016-3C7C6CB96D89}"/>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8" name="Rectangle 5">
            <a:extLst>
              <a:ext uri="{FF2B5EF4-FFF2-40B4-BE49-F238E27FC236}">
                <a16:creationId xmlns:a16="http://schemas.microsoft.com/office/drawing/2014/main" id="{03579D3E-2BBF-C56D-C3D3-7A1EDD3D6EFA}"/>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9" name="Rectangle 6">
            <a:extLst>
              <a:ext uri="{FF2B5EF4-FFF2-40B4-BE49-F238E27FC236}">
                <a16:creationId xmlns:a16="http://schemas.microsoft.com/office/drawing/2014/main" id="{846581A6-8216-142F-54DF-B09D2C9D1648}"/>
              </a:ext>
            </a:extLst>
          </p:cNvPr>
          <p:cNvSpPr>
            <a:spLocks noGrp="1" noChangeArrowheads="1"/>
          </p:cNvSpPr>
          <p:nvPr>
            <p:ph type="sldNum" sz="quarter" idx="12"/>
          </p:nvPr>
        </p:nvSpPr>
        <p:spPr>
          <a:ln/>
        </p:spPr>
        <p:txBody>
          <a:bodyPr/>
          <a:lstStyle>
            <a:lvl1pPr>
              <a:defRPr/>
            </a:lvl1pPr>
          </a:lstStyle>
          <a:p>
            <a:pPr>
              <a:defRPr/>
            </a:pPr>
            <a:fld id="{CD67C19B-5C2B-784A-9454-28AB1D310138}" type="slidenum">
              <a:rPr lang="en-US" altLang="ja-JP"/>
              <a:pPr>
                <a:defRPr/>
              </a:pPr>
              <a:t>‹#›</a:t>
            </a:fld>
            <a:endParaRPr lang="en-US" altLang="ja-JP"/>
          </a:p>
        </p:txBody>
      </p:sp>
    </p:spTree>
    <p:extLst>
      <p:ext uri="{BB962C8B-B14F-4D97-AF65-F5344CB8AC3E}">
        <p14:creationId xmlns:p14="http://schemas.microsoft.com/office/powerpoint/2010/main" val="641287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CE62F360-5324-F4EC-701D-0BE936D308D0}"/>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4" name="Rectangle 5">
            <a:extLst>
              <a:ext uri="{FF2B5EF4-FFF2-40B4-BE49-F238E27FC236}">
                <a16:creationId xmlns:a16="http://schemas.microsoft.com/office/drawing/2014/main" id="{40407AA0-2DD4-5734-4CA3-B1F44A183C5F}"/>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5" name="Rectangle 6">
            <a:extLst>
              <a:ext uri="{FF2B5EF4-FFF2-40B4-BE49-F238E27FC236}">
                <a16:creationId xmlns:a16="http://schemas.microsoft.com/office/drawing/2014/main" id="{620E3B98-345F-59B0-07A5-9B14AAED7425}"/>
              </a:ext>
            </a:extLst>
          </p:cNvPr>
          <p:cNvSpPr>
            <a:spLocks noGrp="1" noChangeArrowheads="1"/>
          </p:cNvSpPr>
          <p:nvPr>
            <p:ph type="sldNum" sz="quarter" idx="12"/>
          </p:nvPr>
        </p:nvSpPr>
        <p:spPr>
          <a:ln/>
        </p:spPr>
        <p:txBody>
          <a:bodyPr/>
          <a:lstStyle>
            <a:lvl1pPr>
              <a:defRPr/>
            </a:lvl1pPr>
          </a:lstStyle>
          <a:p>
            <a:pPr>
              <a:defRPr/>
            </a:pPr>
            <a:fld id="{77DAF614-D3A8-AA48-8837-81C80C3E6F57}" type="slidenum">
              <a:rPr lang="en-US" altLang="ja-JP"/>
              <a:pPr>
                <a:defRPr/>
              </a:pPr>
              <a:t>‹#›</a:t>
            </a:fld>
            <a:endParaRPr lang="en-US" altLang="ja-JP"/>
          </a:p>
        </p:txBody>
      </p:sp>
    </p:spTree>
    <p:extLst>
      <p:ext uri="{BB962C8B-B14F-4D97-AF65-F5344CB8AC3E}">
        <p14:creationId xmlns:p14="http://schemas.microsoft.com/office/powerpoint/2010/main" val="33850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F4E2A80-6BF7-67AA-C7AB-47030353F58C}"/>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3" name="Rectangle 5">
            <a:extLst>
              <a:ext uri="{FF2B5EF4-FFF2-40B4-BE49-F238E27FC236}">
                <a16:creationId xmlns:a16="http://schemas.microsoft.com/office/drawing/2014/main" id="{9BE44CCA-B1EF-49B1-0A3F-58B0766B11CE}"/>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4" name="Rectangle 6">
            <a:extLst>
              <a:ext uri="{FF2B5EF4-FFF2-40B4-BE49-F238E27FC236}">
                <a16:creationId xmlns:a16="http://schemas.microsoft.com/office/drawing/2014/main" id="{AC66AD4A-325F-34BD-C65F-251C9DC2A51C}"/>
              </a:ext>
            </a:extLst>
          </p:cNvPr>
          <p:cNvSpPr>
            <a:spLocks noGrp="1" noChangeArrowheads="1"/>
          </p:cNvSpPr>
          <p:nvPr>
            <p:ph type="sldNum" sz="quarter" idx="12"/>
          </p:nvPr>
        </p:nvSpPr>
        <p:spPr>
          <a:ln/>
        </p:spPr>
        <p:txBody>
          <a:bodyPr/>
          <a:lstStyle>
            <a:lvl1pPr>
              <a:defRPr/>
            </a:lvl1pPr>
          </a:lstStyle>
          <a:p>
            <a:pPr>
              <a:defRPr/>
            </a:pPr>
            <a:fld id="{589C52A4-1A51-884D-BBA7-9AA14729A8D8}" type="slidenum">
              <a:rPr lang="en-US" altLang="ja-JP"/>
              <a:pPr>
                <a:defRPr/>
              </a:pPr>
              <a:t>‹#›</a:t>
            </a:fld>
            <a:endParaRPr lang="en-US" altLang="ja-JP"/>
          </a:p>
        </p:txBody>
      </p:sp>
    </p:spTree>
    <p:extLst>
      <p:ext uri="{BB962C8B-B14F-4D97-AF65-F5344CB8AC3E}">
        <p14:creationId xmlns:p14="http://schemas.microsoft.com/office/powerpoint/2010/main" val="393906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748FCB9C-7114-6E58-D0F4-9A3697EBA13F}"/>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6" name="Rectangle 5">
            <a:extLst>
              <a:ext uri="{FF2B5EF4-FFF2-40B4-BE49-F238E27FC236}">
                <a16:creationId xmlns:a16="http://schemas.microsoft.com/office/drawing/2014/main" id="{505CE3C3-4F20-67CF-560D-791F65B10A74}"/>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7" name="Rectangle 6">
            <a:extLst>
              <a:ext uri="{FF2B5EF4-FFF2-40B4-BE49-F238E27FC236}">
                <a16:creationId xmlns:a16="http://schemas.microsoft.com/office/drawing/2014/main" id="{88991BCF-D447-0FC3-5EFB-838B014A6D92}"/>
              </a:ext>
            </a:extLst>
          </p:cNvPr>
          <p:cNvSpPr>
            <a:spLocks noGrp="1" noChangeArrowheads="1"/>
          </p:cNvSpPr>
          <p:nvPr>
            <p:ph type="sldNum" sz="quarter" idx="12"/>
          </p:nvPr>
        </p:nvSpPr>
        <p:spPr>
          <a:ln/>
        </p:spPr>
        <p:txBody>
          <a:bodyPr/>
          <a:lstStyle>
            <a:lvl1pPr>
              <a:defRPr/>
            </a:lvl1pPr>
          </a:lstStyle>
          <a:p>
            <a:pPr>
              <a:defRPr/>
            </a:pPr>
            <a:fld id="{BD3A6BF9-4E69-E746-B299-EDD28B4F63BA}" type="slidenum">
              <a:rPr lang="en-US" altLang="ja-JP"/>
              <a:pPr>
                <a:defRPr/>
              </a:pPr>
              <a:t>‹#›</a:t>
            </a:fld>
            <a:endParaRPr lang="en-US" altLang="ja-JP"/>
          </a:p>
        </p:txBody>
      </p:sp>
    </p:spTree>
    <p:extLst>
      <p:ext uri="{BB962C8B-B14F-4D97-AF65-F5344CB8AC3E}">
        <p14:creationId xmlns:p14="http://schemas.microsoft.com/office/powerpoint/2010/main" val="47985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8EDB0CDA-C4FD-DE1E-3037-141AF204A4B0}"/>
              </a:ext>
            </a:extLst>
          </p:cNvPr>
          <p:cNvSpPr>
            <a:spLocks noGrp="1" noChangeArrowheads="1"/>
          </p:cNvSpPr>
          <p:nvPr>
            <p:ph type="dt" sz="half" idx="10"/>
          </p:nvPr>
        </p:nvSpPr>
        <p:spPr>
          <a:ln/>
        </p:spPr>
        <p:txBody>
          <a:bodyPr/>
          <a:lstStyle>
            <a:lvl1pPr>
              <a:defRPr/>
            </a:lvl1pPr>
          </a:lstStyle>
          <a:p>
            <a:pPr>
              <a:defRPr/>
            </a:pPr>
            <a:r>
              <a:rPr lang="en-US" altLang="ja-JP"/>
              <a:t>2023.11.12</a:t>
            </a:r>
          </a:p>
        </p:txBody>
      </p:sp>
      <p:sp>
        <p:nvSpPr>
          <p:cNvPr id="6" name="Rectangle 5">
            <a:extLst>
              <a:ext uri="{FF2B5EF4-FFF2-40B4-BE49-F238E27FC236}">
                <a16:creationId xmlns:a16="http://schemas.microsoft.com/office/drawing/2014/main" id="{5B4468A4-8304-8670-765C-D6DF2DF8DB58}"/>
              </a:ext>
            </a:extLst>
          </p:cNvPr>
          <p:cNvSpPr>
            <a:spLocks noGrp="1" noChangeArrowheads="1"/>
          </p:cNvSpPr>
          <p:nvPr>
            <p:ph type="ftr" sz="quarter" idx="11"/>
          </p:nvPr>
        </p:nvSpPr>
        <p:spPr>
          <a:ln/>
        </p:spPr>
        <p:txBody>
          <a:bodyPr/>
          <a:lstStyle>
            <a:lvl1pPr>
              <a:defRPr/>
            </a:lvl1pPr>
          </a:lstStyle>
          <a:p>
            <a:pPr>
              <a:defRPr/>
            </a:pPr>
            <a:r>
              <a:rPr lang="ja-JP" altLang="en-US"/>
              <a:t>塩沢由典</a:t>
            </a:r>
            <a:endParaRPr lang="en-US" altLang="ja-JP"/>
          </a:p>
        </p:txBody>
      </p:sp>
      <p:sp>
        <p:nvSpPr>
          <p:cNvPr id="7" name="Rectangle 6">
            <a:extLst>
              <a:ext uri="{FF2B5EF4-FFF2-40B4-BE49-F238E27FC236}">
                <a16:creationId xmlns:a16="http://schemas.microsoft.com/office/drawing/2014/main" id="{6E8E863C-5B5A-94C9-DB63-ADB4D7C660CA}"/>
              </a:ext>
            </a:extLst>
          </p:cNvPr>
          <p:cNvSpPr>
            <a:spLocks noGrp="1" noChangeArrowheads="1"/>
          </p:cNvSpPr>
          <p:nvPr>
            <p:ph type="sldNum" sz="quarter" idx="12"/>
          </p:nvPr>
        </p:nvSpPr>
        <p:spPr>
          <a:ln/>
        </p:spPr>
        <p:txBody>
          <a:bodyPr/>
          <a:lstStyle>
            <a:lvl1pPr>
              <a:defRPr/>
            </a:lvl1pPr>
          </a:lstStyle>
          <a:p>
            <a:pPr>
              <a:defRPr/>
            </a:pPr>
            <a:fld id="{5EEA0482-D6FB-3141-9D10-3A32CD30C753}" type="slidenum">
              <a:rPr lang="en-US" altLang="ja-JP"/>
              <a:pPr>
                <a:defRPr/>
              </a:pPr>
              <a:t>‹#›</a:t>
            </a:fld>
            <a:endParaRPr lang="en-US" altLang="ja-JP"/>
          </a:p>
        </p:txBody>
      </p:sp>
    </p:spTree>
    <p:extLst>
      <p:ext uri="{BB962C8B-B14F-4D97-AF65-F5344CB8AC3E}">
        <p14:creationId xmlns:p14="http://schemas.microsoft.com/office/powerpoint/2010/main" val="1131250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3AB6715-2948-9B17-4695-6E1844AF4C7E}"/>
              </a:ext>
            </a:extLst>
          </p:cNvPr>
          <p:cNvSpPr>
            <a:spLocks noGrp="1" noChangeArrowheads="1"/>
          </p:cNvSpPr>
          <p:nvPr>
            <p:ph type="title"/>
          </p:nvPr>
        </p:nvSpPr>
        <p:spPr bwMode="auto">
          <a:xfrm>
            <a:off x="539750" y="2276475"/>
            <a:ext cx="8229600" cy="99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タイトルマスター</a:t>
            </a:r>
          </a:p>
        </p:txBody>
      </p:sp>
      <p:sp>
        <p:nvSpPr>
          <p:cNvPr id="120836" name="Rectangle 4">
            <a:extLst>
              <a:ext uri="{FF2B5EF4-FFF2-40B4-BE49-F238E27FC236}">
                <a16:creationId xmlns:a16="http://schemas.microsoft.com/office/drawing/2014/main" id="{94A17262-CD74-B3DA-FDF1-6D94B5AF83AB}"/>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eaLnBrk="1" hangingPunct="1">
              <a:defRPr sz="1400">
                <a:solidFill>
                  <a:schemeClr val="tx1"/>
                </a:solidFill>
                <a:latin typeface="Times New Roman" panose="02020603050405020304" pitchFamily="18" charset="0"/>
              </a:defRPr>
            </a:lvl1pPr>
          </a:lstStyle>
          <a:p>
            <a:pPr>
              <a:defRPr/>
            </a:pPr>
            <a:r>
              <a:rPr lang="en-US" altLang="ja-JP"/>
              <a:t>2023.11.12</a:t>
            </a:r>
          </a:p>
        </p:txBody>
      </p:sp>
      <p:sp>
        <p:nvSpPr>
          <p:cNvPr id="120837" name="Rectangle 5">
            <a:extLst>
              <a:ext uri="{FF2B5EF4-FFF2-40B4-BE49-F238E27FC236}">
                <a16:creationId xmlns:a16="http://schemas.microsoft.com/office/drawing/2014/main" id="{7AE3534E-27AD-4696-09CC-550A575DE58D}"/>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Times New Roman" panose="02020603050405020304" pitchFamily="18" charset="0"/>
              </a:defRPr>
            </a:lvl1pPr>
          </a:lstStyle>
          <a:p>
            <a:pPr>
              <a:defRPr/>
            </a:pPr>
            <a:r>
              <a:rPr lang="ja-JP" altLang="en-US"/>
              <a:t>塩沢由典</a:t>
            </a:r>
            <a:endParaRPr lang="en-US" altLang="ja-JP"/>
          </a:p>
        </p:txBody>
      </p:sp>
      <p:sp>
        <p:nvSpPr>
          <p:cNvPr id="120838" name="Rectangle 6">
            <a:extLst>
              <a:ext uri="{FF2B5EF4-FFF2-40B4-BE49-F238E27FC236}">
                <a16:creationId xmlns:a16="http://schemas.microsoft.com/office/drawing/2014/main" id="{7A5F5CAD-08FD-D8F3-5E33-C70DA737135E}"/>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Times New Roman" panose="02020603050405020304" pitchFamily="18" charset="0"/>
              </a:defRPr>
            </a:lvl1pPr>
          </a:lstStyle>
          <a:p>
            <a:pPr>
              <a:defRPr/>
            </a:pPr>
            <a:fld id="{223DD4FE-1FF9-7849-9EAC-3925EEA1BE2D}"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hf hdr="0"/>
  <p:txStyles>
    <p:titleStyle>
      <a:lvl1pPr algn="ctr" rtl="0" eaLnBrk="0" fontAlgn="base" hangingPunct="0">
        <a:spcBef>
          <a:spcPct val="0"/>
        </a:spcBef>
        <a:spcAft>
          <a:spcPct val="0"/>
        </a:spcAft>
        <a:defRPr kumimoji="1" sz="4800" kern="1200">
          <a:solidFill>
            <a:srgbClr val="FF0000"/>
          </a:solidFill>
          <a:latin typeface="+mj-lt"/>
          <a:ea typeface="+mj-ea"/>
          <a:cs typeface="+mj-cs"/>
        </a:defRPr>
      </a:lvl1pPr>
      <a:lvl2pPr algn="ctr" rtl="0" eaLnBrk="0" fontAlgn="base" hangingPunct="0">
        <a:spcBef>
          <a:spcPct val="0"/>
        </a:spcBef>
        <a:spcAft>
          <a:spcPct val="0"/>
        </a:spcAft>
        <a:defRPr kumimoji="1" sz="4800">
          <a:solidFill>
            <a:srgbClr val="FF0000"/>
          </a:solidFill>
          <a:latin typeface="Arial" panose="020B0604020202020204" pitchFamily="34" charset="0"/>
          <a:ea typeface="ＭＳ Ｐゴシック" panose="020B0600070205080204" pitchFamily="34" charset="-128"/>
        </a:defRPr>
      </a:lvl2pPr>
      <a:lvl3pPr algn="ctr" rtl="0" eaLnBrk="0" fontAlgn="base" hangingPunct="0">
        <a:spcBef>
          <a:spcPct val="0"/>
        </a:spcBef>
        <a:spcAft>
          <a:spcPct val="0"/>
        </a:spcAft>
        <a:defRPr kumimoji="1" sz="4800">
          <a:solidFill>
            <a:srgbClr val="FF0000"/>
          </a:solidFill>
          <a:latin typeface="Arial" panose="020B0604020202020204" pitchFamily="34" charset="0"/>
          <a:ea typeface="ＭＳ Ｐゴシック" panose="020B0600070205080204" pitchFamily="34" charset="-128"/>
        </a:defRPr>
      </a:lvl3pPr>
      <a:lvl4pPr algn="ctr" rtl="0" eaLnBrk="0" fontAlgn="base" hangingPunct="0">
        <a:spcBef>
          <a:spcPct val="0"/>
        </a:spcBef>
        <a:spcAft>
          <a:spcPct val="0"/>
        </a:spcAft>
        <a:defRPr kumimoji="1" sz="4800">
          <a:solidFill>
            <a:srgbClr val="FF0000"/>
          </a:solidFill>
          <a:latin typeface="Arial" panose="020B0604020202020204" pitchFamily="34" charset="0"/>
          <a:ea typeface="ＭＳ Ｐゴシック" panose="020B0600070205080204" pitchFamily="34" charset="-128"/>
        </a:defRPr>
      </a:lvl4pPr>
      <a:lvl5pPr algn="ctr" rtl="0" eaLnBrk="0" fontAlgn="base" hangingPunct="0">
        <a:spcBef>
          <a:spcPct val="0"/>
        </a:spcBef>
        <a:spcAft>
          <a:spcPct val="0"/>
        </a:spcAft>
        <a:defRPr kumimoji="1" sz="4800">
          <a:solidFill>
            <a:srgbClr val="FF0000"/>
          </a:solidFill>
          <a:latin typeface="Arial" panose="020B0604020202020204" pitchFamily="34" charset="0"/>
          <a:ea typeface="ＭＳ Ｐゴシック" panose="020B0600070205080204" pitchFamily="34" charset="-128"/>
        </a:defRPr>
      </a:lvl5pPr>
      <a:lvl6pPr marL="457200" algn="ctr" rtl="0" fontAlgn="base">
        <a:spcBef>
          <a:spcPct val="0"/>
        </a:spcBef>
        <a:spcAft>
          <a:spcPct val="0"/>
        </a:spcAft>
        <a:defRPr kumimoji="1" sz="4800">
          <a:solidFill>
            <a:srgbClr val="FF0000"/>
          </a:solidFill>
          <a:latin typeface="Arial" panose="020B0604020202020204" pitchFamily="34" charset="0"/>
          <a:ea typeface="ＭＳ Ｐゴシック" panose="020B0600070205080204" pitchFamily="34" charset="-128"/>
        </a:defRPr>
      </a:lvl6pPr>
      <a:lvl7pPr marL="914400" algn="ctr" rtl="0" fontAlgn="base">
        <a:spcBef>
          <a:spcPct val="0"/>
        </a:spcBef>
        <a:spcAft>
          <a:spcPct val="0"/>
        </a:spcAft>
        <a:defRPr kumimoji="1" sz="4800">
          <a:solidFill>
            <a:srgbClr val="FF0000"/>
          </a:solidFill>
          <a:latin typeface="Arial" panose="020B0604020202020204" pitchFamily="34" charset="0"/>
          <a:ea typeface="ＭＳ Ｐゴシック" panose="020B0600070205080204" pitchFamily="34" charset="-128"/>
        </a:defRPr>
      </a:lvl7pPr>
      <a:lvl8pPr marL="1371600" algn="ctr" rtl="0" fontAlgn="base">
        <a:spcBef>
          <a:spcPct val="0"/>
        </a:spcBef>
        <a:spcAft>
          <a:spcPct val="0"/>
        </a:spcAft>
        <a:defRPr kumimoji="1" sz="4800">
          <a:solidFill>
            <a:srgbClr val="FF0000"/>
          </a:solidFill>
          <a:latin typeface="Arial" panose="020B0604020202020204" pitchFamily="34" charset="0"/>
          <a:ea typeface="ＭＳ Ｐゴシック" panose="020B0600070205080204" pitchFamily="34" charset="-128"/>
        </a:defRPr>
      </a:lvl8pPr>
      <a:lvl9pPr marL="1828800" algn="ctr" rtl="0" fontAlgn="base">
        <a:spcBef>
          <a:spcPct val="0"/>
        </a:spcBef>
        <a:spcAft>
          <a:spcPct val="0"/>
        </a:spcAft>
        <a:defRPr kumimoji="1" sz="4800">
          <a:solidFill>
            <a:srgbClr val="FF0000"/>
          </a:solidFill>
          <a:latin typeface="Arial" panose="020B0604020202020204" pitchFamily="34" charset="0"/>
          <a:ea typeface="ＭＳ Ｐゴシック" panose="020B0600070205080204" pitchFamily="34" charset="-128"/>
        </a:defRPr>
      </a:lvl9pPr>
    </p:titleStyle>
    <p:bodyStyle>
      <a:lvl1pPr marL="342900" indent="-342900" algn="l" rtl="0" eaLnBrk="0" fontAlgn="base" hangingPunct="0">
        <a:spcBef>
          <a:spcPct val="20000"/>
        </a:spcBef>
        <a:spcAft>
          <a:spcPct val="0"/>
        </a:spcAft>
        <a:buClr>
          <a:srgbClr val="FF0000"/>
        </a:buClr>
        <a:buSzPct val="80000"/>
        <a:buFont typeface="Wingdings" pitchFamily="2" charset="2"/>
        <a:buChar char="l"/>
        <a:defRPr kumimoji="1" sz="3600" b="1" kern="1200">
          <a:solidFill>
            <a:srgbClr val="0000FF"/>
          </a:solidFill>
          <a:latin typeface="+mn-lt"/>
          <a:ea typeface="+mn-ea"/>
          <a:cs typeface="+mn-cs"/>
        </a:defRPr>
      </a:lvl1pPr>
      <a:lvl2pPr marL="742950" indent="-285750" algn="l" rtl="0" eaLnBrk="0" fontAlgn="base" hangingPunct="0">
        <a:spcBef>
          <a:spcPct val="20000"/>
        </a:spcBef>
        <a:spcAft>
          <a:spcPct val="0"/>
        </a:spcAft>
        <a:buClr>
          <a:srgbClr val="FF0000"/>
        </a:buClr>
        <a:buSzPct val="70000"/>
        <a:buFont typeface="Wingdings" pitchFamily="2" charset="2"/>
        <a:buChar char="n"/>
        <a:defRPr kumimoji="1" sz="3200" b="1"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FF0000"/>
        </a:buClr>
        <a:buSzPct val="70000"/>
        <a:buFont typeface="Wingdings" pitchFamily="2" charset="2"/>
        <a:buChar char="u"/>
        <a:defRPr kumimoji="1" sz="2800" b="1"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FF0000"/>
        </a:buClr>
        <a:buSzPct val="70000"/>
        <a:buFont typeface="Wingdings" pitchFamily="2" charset="2"/>
        <a:buChar char="p"/>
        <a:defRPr kumimoji="1" sz="24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FF0000"/>
        </a:buClr>
        <a:buSzPct val="85000"/>
        <a:buFont typeface="Wingdings" pitchFamily="2" charset="2"/>
        <a:buChar char="ü"/>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1FC58B2A-3852-CD30-B8FF-54F573FFB3AF}"/>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スライドマスタの書式設定</a:t>
            </a:r>
          </a:p>
        </p:txBody>
      </p:sp>
      <p:sp>
        <p:nvSpPr>
          <p:cNvPr id="13315" name="Rectangle 3">
            <a:extLst>
              <a:ext uri="{FF2B5EF4-FFF2-40B4-BE49-F238E27FC236}">
                <a16:creationId xmlns:a16="http://schemas.microsoft.com/office/drawing/2014/main" id="{F4242DA6-01B1-31D7-A18A-AE48455CB104}"/>
              </a:ext>
            </a:extLst>
          </p:cNvPr>
          <p:cNvSpPr>
            <a:spLocks noGrp="1" noChangeArrowheads="1"/>
          </p:cNvSpPr>
          <p:nvPr>
            <p:ph type="body" idx="1"/>
          </p:nvPr>
        </p:nvSpPr>
        <p:spPr bwMode="auto">
          <a:xfrm>
            <a:off x="395288" y="15573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59780" name="Rectangle 4">
            <a:extLst>
              <a:ext uri="{FF2B5EF4-FFF2-40B4-BE49-F238E27FC236}">
                <a16:creationId xmlns:a16="http://schemas.microsoft.com/office/drawing/2014/main" id="{CAC7D2C5-D9B6-EA42-7766-B31F7D370B63}"/>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eaLnBrk="1" hangingPunct="1">
              <a:defRPr sz="1400">
                <a:solidFill>
                  <a:schemeClr val="tx1"/>
                </a:solidFill>
                <a:latin typeface="Times New Roman" panose="02020603050405020304" pitchFamily="18" charset="0"/>
              </a:defRPr>
            </a:lvl1pPr>
          </a:lstStyle>
          <a:p>
            <a:pPr>
              <a:defRPr/>
            </a:pPr>
            <a:r>
              <a:rPr lang="en-US" altLang="ja-JP"/>
              <a:t>2023.11.12</a:t>
            </a:r>
          </a:p>
        </p:txBody>
      </p:sp>
      <p:sp>
        <p:nvSpPr>
          <p:cNvPr id="459781" name="Rectangle 5">
            <a:extLst>
              <a:ext uri="{FF2B5EF4-FFF2-40B4-BE49-F238E27FC236}">
                <a16:creationId xmlns:a16="http://schemas.microsoft.com/office/drawing/2014/main" id="{CA4A23F9-4714-ED80-2903-B075816B7F80}"/>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Times New Roman" panose="02020603050405020304" pitchFamily="18" charset="0"/>
              </a:defRPr>
            </a:lvl1pPr>
          </a:lstStyle>
          <a:p>
            <a:pPr>
              <a:defRPr/>
            </a:pPr>
            <a:r>
              <a:rPr lang="ja-JP" altLang="en-US"/>
              <a:t>塩沢由典</a:t>
            </a:r>
            <a:endParaRPr lang="en-US" altLang="ja-JP"/>
          </a:p>
        </p:txBody>
      </p:sp>
      <p:sp>
        <p:nvSpPr>
          <p:cNvPr id="459782" name="Rectangle 6">
            <a:extLst>
              <a:ext uri="{FF2B5EF4-FFF2-40B4-BE49-F238E27FC236}">
                <a16:creationId xmlns:a16="http://schemas.microsoft.com/office/drawing/2014/main" id="{24560296-C8D7-D787-1967-49A713C78303}"/>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Times New Roman" panose="02020603050405020304" pitchFamily="18" charset="0"/>
              </a:defRPr>
            </a:lvl1pPr>
          </a:lstStyle>
          <a:p>
            <a:pPr>
              <a:defRPr/>
            </a:pPr>
            <a:fld id="{731C6658-12BB-BF48-AF7B-2EB996DEBADC}" type="slidenum">
              <a:rPr lang="ja-JP" altLang="en-US"/>
              <a:pPr>
                <a:defRPr/>
              </a:pPr>
              <a:t>‹#›</a:t>
            </a:fld>
            <a:endParaRPr lang="en-US" altLang="ja-JP"/>
          </a:p>
        </p:txBody>
      </p:sp>
      <p:sp>
        <p:nvSpPr>
          <p:cNvPr id="13319" name="Line 7">
            <a:extLst>
              <a:ext uri="{FF2B5EF4-FFF2-40B4-BE49-F238E27FC236}">
                <a16:creationId xmlns:a16="http://schemas.microsoft.com/office/drawing/2014/main" id="{2F7895F1-50EE-101A-C385-EC06738A7DD6}"/>
              </a:ext>
            </a:extLst>
          </p:cNvPr>
          <p:cNvSpPr>
            <a:spLocks noChangeShapeType="1"/>
          </p:cNvSpPr>
          <p:nvPr userDrawn="1"/>
        </p:nvSpPr>
        <p:spPr bwMode="auto">
          <a:xfrm>
            <a:off x="0" y="1482725"/>
            <a:ext cx="91440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
        <p:nvSpPr>
          <p:cNvPr id="13320" name="Line 8">
            <a:extLst>
              <a:ext uri="{FF2B5EF4-FFF2-40B4-BE49-F238E27FC236}">
                <a16:creationId xmlns:a16="http://schemas.microsoft.com/office/drawing/2014/main" id="{31CB9C7F-E83B-EFCE-4A79-E8FB5CDCC458}"/>
              </a:ext>
            </a:extLst>
          </p:cNvPr>
          <p:cNvSpPr>
            <a:spLocks noChangeShapeType="1"/>
          </p:cNvSpPr>
          <p:nvPr userDrawn="1"/>
        </p:nvSpPr>
        <p:spPr bwMode="auto">
          <a:xfrm>
            <a:off x="468313" y="6165850"/>
            <a:ext cx="8135937"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p:txStyles>
    <p:titleStyle>
      <a:lvl1pPr algn="l" rtl="0" eaLnBrk="0" fontAlgn="base" hangingPunct="0">
        <a:spcBef>
          <a:spcPct val="0"/>
        </a:spcBef>
        <a:spcAft>
          <a:spcPct val="0"/>
        </a:spcAft>
        <a:defRPr kumimoji="1" sz="4400" kern="1200">
          <a:solidFill>
            <a:srgbClr val="FF0000"/>
          </a:solidFill>
          <a:latin typeface="+mj-lt"/>
          <a:ea typeface="+mj-ea"/>
          <a:cs typeface="+mj-cs"/>
        </a:defRPr>
      </a:lvl1pPr>
      <a:lvl2pPr algn="l" rtl="0" eaLnBrk="0" fontAlgn="base" hangingPunct="0">
        <a:spcBef>
          <a:spcPct val="0"/>
        </a:spcBef>
        <a:spcAft>
          <a:spcPct val="0"/>
        </a:spcAft>
        <a:defRPr kumimoji="1" sz="4400">
          <a:solidFill>
            <a:srgbClr val="FF0000"/>
          </a:solidFill>
          <a:latin typeface="Arial" panose="020B0604020202020204" pitchFamily="34" charset="0"/>
          <a:ea typeface="ＭＳ Ｐゴシック" panose="020B0600070205080204" pitchFamily="34" charset="-128"/>
        </a:defRPr>
      </a:lvl2pPr>
      <a:lvl3pPr algn="l" rtl="0" eaLnBrk="0" fontAlgn="base" hangingPunct="0">
        <a:spcBef>
          <a:spcPct val="0"/>
        </a:spcBef>
        <a:spcAft>
          <a:spcPct val="0"/>
        </a:spcAft>
        <a:defRPr kumimoji="1" sz="4400">
          <a:solidFill>
            <a:srgbClr val="FF0000"/>
          </a:solidFill>
          <a:latin typeface="Arial" panose="020B0604020202020204" pitchFamily="34" charset="0"/>
          <a:ea typeface="ＭＳ Ｐゴシック" panose="020B0600070205080204" pitchFamily="34" charset="-128"/>
        </a:defRPr>
      </a:lvl3pPr>
      <a:lvl4pPr algn="l" rtl="0" eaLnBrk="0" fontAlgn="base" hangingPunct="0">
        <a:spcBef>
          <a:spcPct val="0"/>
        </a:spcBef>
        <a:spcAft>
          <a:spcPct val="0"/>
        </a:spcAft>
        <a:defRPr kumimoji="1" sz="4400">
          <a:solidFill>
            <a:srgbClr val="FF0000"/>
          </a:solidFill>
          <a:latin typeface="Arial" panose="020B0604020202020204" pitchFamily="34" charset="0"/>
          <a:ea typeface="ＭＳ Ｐゴシック" panose="020B0600070205080204" pitchFamily="34" charset="-128"/>
        </a:defRPr>
      </a:lvl4pPr>
      <a:lvl5pPr algn="l" rtl="0" eaLnBrk="0" fontAlgn="base" hangingPunct="0">
        <a:spcBef>
          <a:spcPct val="0"/>
        </a:spcBef>
        <a:spcAft>
          <a:spcPct val="0"/>
        </a:spcAft>
        <a:defRPr kumimoji="1" sz="4400">
          <a:solidFill>
            <a:srgbClr val="FF0000"/>
          </a:solidFill>
          <a:latin typeface="Arial" panose="020B0604020202020204" pitchFamily="34" charset="0"/>
          <a:ea typeface="ＭＳ Ｐゴシック" panose="020B0600070205080204" pitchFamily="34" charset="-128"/>
        </a:defRPr>
      </a:lvl5pPr>
      <a:lvl6pPr marL="457200" algn="l" rtl="0" fontAlgn="base">
        <a:spcBef>
          <a:spcPct val="0"/>
        </a:spcBef>
        <a:spcAft>
          <a:spcPct val="0"/>
        </a:spcAft>
        <a:defRPr kumimoji="1" sz="4400">
          <a:solidFill>
            <a:srgbClr val="FF0000"/>
          </a:solidFill>
          <a:latin typeface="Arial" panose="020B0604020202020204" pitchFamily="34" charset="0"/>
          <a:ea typeface="ＭＳ Ｐゴシック" panose="020B0600070205080204" pitchFamily="34" charset="-128"/>
        </a:defRPr>
      </a:lvl6pPr>
      <a:lvl7pPr marL="914400" algn="l" rtl="0" fontAlgn="base">
        <a:spcBef>
          <a:spcPct val="0"/>
        </a:spcBef>
        <a:spcAft>
          <a:spcPct val="0"/>
        </a:spcAft>
        <a:defRPr kumimoji="1" sz="4400">
          <a:solidFill>
            <a:srgbClr val="FF0000"/>
          </a:solidFill>
          <a:latin typeface="Arial" panose="020B0604020202020204" pitchFamily="34" charset="0"/>
          <a:ea typeface="ＭＳ Ｐゴシック" panose="020B0600070205080204" pitchFamily="34" charset="-128"/>
        </a:defRPr>
      </a:lvl7pPr>
      <a:lvl8pPr marL="1371600" algn="l" rtl="0" fontAlgn="base">
        <a:spcBef>
          <a:spcPct val="0"/>
        </a:spcBef>
        <a:spcAft>
          <a:spcPct val="0"/>
        </a:spcAft>
        <a:defRPr kumimoji="1" sz="4400">
          <a:solidFill>
            <a:srgbClr val="FF0000"/>
          </a:solidFill>
          <a:latin typeface="Arial" panose="020B0604020202020204" pitchFamily="34" charset="0"/>
          <a:ea typeface="ＭＳ Ｐゴシック" panose="020B0600070205080204" pitchFamily="34" charset="-128"/>
        </a:defRPr>
      </a:lvl8pPr>
      <a:lvl9pPr marL="1828800" algn="l" rtl="0" fontAlgn="base">
        <a:spcBef>
          <a:spcPct val="0"/>
        </a:spcBef>
        <a:spcAft>
          <a:spcPct val="0"/>
        </a:spcAft>
        <a:defRPr kumimoji="1" sz="4400">
          <a:solidFill>
            <a:srgbClr val="FF0000"/>
          </a:solidFill>
          <a:latin typeface="Arial" panose="020B0604020202020204" pitchFamily="34" charset="0"/>
          <a:ea typeface="ＭＳ Ｐゴシック" panose="020B0600070205080204" pitchFamily="34" charset="-128"/>
        </a:defRPr>
      </a:lvl9pPr>
    </p:titleStyle>
    <p:bodyStyle>
      <a:lvl1pPr marL="342900" indent="-342900" algn="l" rtl="0" eaLnBrk="0" fontAlgn="base" hangingPunct="0">
        <a:spcBef>
          <a:spcPct val="20000"/>
        </a:spcBef>
        <a:spcAft>
          <a:spcPct val="0"/>
        </a:spcAft>
        <a:buClr>
          <a:srgbClr val="FF0000"/>
        </a:buClr>
        <a:buFont typeface="Wingdings" pitchFamily="2" charset="2"/>
        <a:buChar char="l"/>
        <a:defRPr kumimoji="1" sz="3600" kern="1200">
          <a:solidFill>
            <a:srgbClr val="0000FF"/>
          </a:solidFill>
          <a:latin typeface="+mn-lt"/>
          <a:ea typeface="+mn-ea"/>
          <a:cs typeface="+mn-cs"/>
        </a:defRPr>
      </a:lvl1pPr>
      <a:lvl2pPr marL="742950" indent="-285750" algn="l" rtl="0" eaLnBrk="0" fontAlgn="base" hangingPunct="0">
        <a:spcBef>
          <a:spcPct val="20000"/>
        </a:spcBef>
        <a:spcAft>
          <a:spcPct val="0"/>
        </a:spcAft>
        <a:buClr>
          <a:srgbClr val="FF0000"/>
        </a:buClr>
        <a:buFont typeface="Wingdings" pitchFamily="2" charset="2"/>
        <a:buChar char="n"/>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FF0000"/>
        </a:buClr>
        <a:buFont typeface="Wingdings" pitchFamily="2" charset="2"/>
        <a:buChar char="u"/>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FF0000"/>
        </a:buClr>
        <a:buFont typeface="Wingdings" pitchFamily="2" charset="2"/>
        <a:buChar char="p"/>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FF0000"/>
        </a:buClr>
        <a:buFont typeface="Wingdings" pitchFamily="2" charset="2"/>
        <a:buChar char="ü"/>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mailto:y@shiozawa.net"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a:extLst>
              <a:ext uri="{FF2B5EF4-FFF2-40B4-BE49-F238E27FC236}">
                <a16:creationId xmlns:a16="http://schemas.microsoft.com/office/drawing/2014/main" id="{81017874-1B83-51E4-0D54-DDA79B79157B}"/>
              </a:ext>
            </a:extLst>
          </p:cNvPr>
          <p:cNvSpPr>
            <a:spLocks noGrp="1" noChangeArrowheads="1"/>
          </p:cNvSpPr>
          <p:nvPr>
            <p:ph type="title"/>
          </p:nvPr>
        </p:nvSpPr>
        <p:spPr>
          <a:xfrm>
            <a:off x="395288" y="1989138"/>
            <a:ext cx="8497887" cy="1008062"/>
          </a:xfrm>
        </p:spPr>
        <p:txBody>
          <a:bodyPr/>
          <a:lstStyle/>
          <a:p>
            <a:pPr algn="l" eaLnBrk="1" hangingPunct="1"/>
            <a:r>
              <a:rPr lang="ja-JP" altLang="ja-JP" sz="4000" kern="0">
                <a:effectLst/>
                <a:latin typeface="Arial" panose="020B0604020202020204" pitchFamily="34" charset="0"/>
                <a:ea typeface="ＭＳ Ｐゴシック" panose="020B0600070205080204" pitchFamily="34" charset="-128"/>
                <a:cs typeface="Arial" panose="020B0604020202020204" pitchFamily="34" charset="0"/>
              </a:rPr>
              <a:t>日本の「失われた</a:t>
            </a:r>
            <a:r>
              <a:rPr lang="en-US" altLang="ja-JP" sz="4000" kern="0" dirty="0">
                <a:effectLst/>
                <a:latin typeface="Arial" panose="020B0604020202020204" pitchFamily="34" charset="0"/>
                <a:ea typeface="ＭＳ Ｐゴシック" panose="020B0600070205080204" pitchFamily="34" charset="-128"/>
                <a:cs typeface="Times New Roman" panose="02020603050405020304" pitchFamily="18" charset="0"/>
              </a:rPr>
              <a:t>30</a:t>
            </a:r>
            <a:r>
              <a:rPr lang="ja-JP" altLang="ja-JP" sz="4000" kern="0">
                <a:effectLst/>
                <a:latin typeface="Arial" panose="020B0604020202020204" pitchFamily="34" charset="0"/>
                <a:ea typeface="ＭＳ Ｐゴシック" panose="020B0600070205080204" pitchFamily="34" charset="-128"/>
                <a:cs typeface="Arial" panose="020B0604020202020204" pitchFamily="34" charset="0"/>
              </a:rPr>
              <a:t>年」</a:t>
            </a:r>
            <a:br>
              <a:rPr lang="en-US" altLang="ja-JP" sz="3600" kern="0" dirty="0">
                <a:solidFill>
                  <a:srgbClr val="500050"/>
                </a:solidFill>
                <a:effectLst/>
                <a:latin typeface="Arial" panose="020B0604020202020204" pitchFamily="34" charset="0"/>
                <a:ea typeface="ＭＳ Ｐゴシック" panose="020B0600070205080204" pitchFamily="34" charset="-128"/>
                <a:cs typeface="Arial" panose="020B0604020202020204" pitchFamily="34" charset="0"/>
              </a:rPr>
            </a:br>
            <a:r>
              <a:rPr lang="ja-JP" altLang="en-US" sz="3600" kern="0">
                <a:solidFill>
                  <a:srgbClr val="500050"/>
                </a:solidFill>
                <a:effectLst/>
                <a:latin typeface="Arial" panose="020B0604020202020204" pitchFamily="34" charset="0"/>
                <a:ea typeface="ＭＳ Ｐゴシック" panose="020B0600070205080204" pitchFamily="34" charset="-128"/>
                <a:cs typeface="Arial" panose="020B0604020202020204" pitchFamily="34" charset="0"/>
              </a:rPr>
              <a:t>　　　　　　　　　　　　　　</a:t>
            </a:r>
            <a:r>
              <a:rPr lang="en-US" altLang="ja-JP" sz="2800" kern="0" dirty="0">
                <a:solidFill>
                  <a:srgbClr val="500050"/>
                </a:solidFill>
                <a:effectLst/>
                <a:latin typeface="Arial" panose="020B0604020202020204" pitchFamily="34" charset="0"/>
                <a:ea typeface="ＭＳ Ｐゴシック" panose="020B0600070205080204" pitchFamily="34" charset="-128"/>
                <a:cs typeface="Times New Roman" panose="02020603050405020304" pitchFamily="18" charset="0"/>
              </a:rPr>
              <a:t>/ </a:t>
            </a:r>
            <a:r>
              <a:rPr lang="ja-JP" altLang="ja-JP" sz="2800" kern="0">
                <a:solidFill>
                  <a:srgbClr val="500050"/>
                </a:solidFill>
                <a:effectLst/>
                <a:latin typeface="Arial" panose="020B0604020202020204" pitchFamily="34" charset="0"/>
                <a:ea typeface="ＭＳ Ｐゴシック" panose="020B0600070205080204" pitchFamily="34" charset="-128"/>
                <a:cs typeface="Arial" panose="020B0604020202020204" pitchFamily="34" charset="0"/>
              </a:rPr>
              <a:t>国際貿易論の視点から</a:t>
            </a:r>
            <a:endParaRPr lang="ja-JP" altLang="en-US" sz="2800">
              <a:solidFill>
                <a:srgbClr val="0000FF"/>
              </a:solidFill>
            </a:endParaRPr>
          </a:p>
        </p:txBody>
      </p:sp>
      <p:sp>
        <p:nvSpPr>
          <p:cNvPr id="27649" name="日付プレースホルダー 3">
            <a:extLst>
              <a:ext uri="{FF2B5EF4-FFF2-40B4-BE49-F238E27FC236}">
                <a16:creationId xmlns:a16="http://schemas.microsoft.com/office/drawing/2014/main" id="{FD7739D1-C697-754B-35A3-947C53B86EC8}"/>
              </a:ext>
            </a:extLst>
          </p:cNvPr>
          <p:cNvSpPr>
            <a:spLocks noGrp="1"/>
          </p:cNvSpPr>
          <p:nvPr>
            <p:ph type="dt" sz="half"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1400">
                <a:solidFill>
                  <a:schemeClr val="tx1"/>
                </a:solidFill>
                <a:latin typeface="Times New Roman" panose="02020603050405020304" pitchFamily="18" charset="0"/>
              </a:rPr>
              <a:t>2023.11.12</a:t>
            </a:r>
            <a:endParaRPr lang="en-US" altLang="ja-JP" sz="1400" dirty="0">
              <a:solidFill>
                <a:schemeClr val="tx1"/>
              </a:solidFill>
              <a:latin typeface="Times New Roman" panose="02020603050405020304" pitchFamily="18" charset="0"/>
            </a:endParaRPr>
          </a:p>
        </p:txBody>
      </p:sp>
      <p:sp>
        <p:nvSpPr>
          <p:cNvPr id="27650" name="スライド番号プレースホルダー 5">
            <a:extLst>
              <a:ext uri="{FF2B5EF4-FFF2-40B4-BE49-F238E27FC236}">
                <a16:creationId xmlns:a16="http://schemas.microsoft.com/office/drawing/2014/main" id="{E6EF6237-D6AD-02E1-0306-56D7B4FD24D7}"/>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fld id="{29166774-B4DA-6E48-85AF-A745ADD1A269}" type="slidenum">
              <a:rPr lang="en-US" altLang="ja-JP" sz="1400" smtClean="0">
                <a:solidFill>
                  <a:schemeClr val="tx1"/>
                </a:solidFill>
                <a:latin typeface="Times New Roman" panose="02020603050405020304" pitchFamily="18" charset="0"/>
              </a:rPr>
              <a:pPr/>
              <a:t>1</a:t>
            </a:fld>
            <a:endParaRPr lang="en-US" altLang="ja-JP" sz="1400">
              <a:solidFill>
                <a:schemeClr val="tx1"/>
              </a:solidFill>
              <a:latin typeface="Times New Roman" panose="02020603050405020304" pitchFamily="18" charset="0"/>
            </a:endParaRPr>
          </a:p>
        </p:txBody>
      </p:sp>
      <p:sp>
        <p:nvSpPr>
          <p:cNvPr id="27652" name="Text Box 4">
            <a:extLst>
              <a:ext uri="{FF2B5EF4-FFF2-40B4-BE49-F238E27FC236}">
                <a16:creationId xmlns:a16="http://schemas.microsoft.com/office/drawing/2014/main" id="{22FD8BFE-3DA6-508C-CD9C-5AD2CE0DA529}"/>
              </a:ext>
            </a:extLst>
          </p:cNvPr>
          <p:cNvSpPr txBox="1">
            <a:spLocks noChangeArrowheads="1"/>
          </p:cNvSpPr>
          <p:nvPr/>
        </p:nvSpPr>
        <p:spPr bwMode="auto">
          <a:xfrm>
            <a:off x="395288" y="404813"/>
            <a:ext cx="320472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pPr eaLnBrk="1" hangingPunct="1"/>
            <a:r>
              <a:rPr lang="ja-JP" altLang="en-US">
                <a:solidFill>
                  <a:srgbClr val="0000FF"/>
                </a:solidFill>
              </a:rPr>
              <a:t>国際価値論研究会　第</a:t>
            </a:r>
            <a:r>
              <a:rPr lang="en-US" altLang="ja-JP" dirty="0">
                <a:solidFill>
                  <a:srgbClr val="0000FF"/>
                </a:solidFill>
              </a:rPr>
              <a:t>28</a:t>
            </a:r>
            <a:r>
              <a:rPr lang="ja-JP" altLang="en-US">
                <a:solidFill>
                  <a:srgbClr val="0000FF"/>
                </a:solidFill>
              </a:rPr>
              <a:t>回</a:t>
            </a:r>
          </a:p>
        </p:txBody>
      </p:sp>
      <p:sp>
        <p:nvSpPr>
          <p:cNvPr id="27653" name="Text Box 6">
            <a:extLst>
              <a:ext uri="{FF2B5EF4-FFF2-40B4-BE49-F238E27FC236}">
                <a16:creationId xmlns:a16="http://schemas.microsoft.com/office/drawing/2014/main" id="{5CFA72DF-179F-19A3-149F-A9B5722043EE}"/>
              </a:ext>
            </a:extLst>
          </p:cNvPr>
          <p:cNvSpPr txBox="1">
            <a:spLocks noChangeArrowheads="1"/>
          </p:cNvSpPr>
          <p:nvPr/>
        </p:nvSpPr>
        <p:spPr bwMode="auto">
          <a:xfrm>
            <a:off x="5033963" y="4406900"/>
            <a:ext cx="22161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pPr algn="ctr" eaLnBrk="1" hangingPunct="1"/>
            <a:r>
              <a:rPr lang="ja-JP" altLang="en-US" sz="4000">
                <a:solidFill>
                  <a:srgbClr val="0000FF"/>
                </a:solidFill>
              </a:rPr>
              <a:t>塩沢由典</a:t>
            </a:r>
          </a:p>
        </p:txBody>
      </p:sp>
      <p:sp>
        <p:nvSpPr>
          <p:cNvPr id="2" name="フッター プレースホルダー 1">
            <a:extLst>
              <a:ext uri="{FF2B5EF4-FFF2-40B4-BE49-F238E27FC236}">
                <a16:creationId xmlns:a16="http://schemas.microsoft.com/office/drawing/2014/main" id="{E86BB4E2-301B-C347-D07A-75DA3766C7CF}"/>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タイトル 1">
            <a:extLst>
              <a:ext uri="{FF2B5EF4-FFF2-40B4-BE49-F238E27FC236}">
                <a16:creationId xmlns:a16="http://schemas.microsoft.com/office/drawing/2014/main" id="{C6623F5D-DA1C-F1B7-8CAC-E37107A77D4B}"/>
              </a:ext>
            </a:extLst>
          </p:cNvPr>
          <p:cNvSpPr>
            <a:spLocks noGrp="1" noChangeArrowheads="1"/>
          </p:cNvSpPr>
          <p:nvPr>
            <p:ph type="title"/>
          </p:nvPr>
        </p:nvSpPr>
        <p:spPr/>
        <p:txBody>
          <a:bodyPr/>
          <a:lstStyle/>
          <a:p>
            <a:r>
              <a:rPr lang="en-US" altLang="ja-JP" dirty="0"/>
              <a:t>1.7 </a:t>
            </a:r>
            <a:r>
              <a:rPr lang="ja-JP" altLang="en-US"/>
              <a:t>日本は相当がんばったのかもしれない。</a:t>
            </a:r>
          </a:p>
        </p:txBody>
      </p:sp>
      <p:sp>
        <p:nvSpPr>
          <p:cNvPr id="38914" name="コンテンツ プレースホルダー 2">
            <a:extLst>
              <a:ext uri="{FF2B5EF4-FFF2-40B4-BE49-F238E27FC236}">
                <a16:creationId xmlns:a16="http://schemas.microsoft.com/office/drawing/2014/main" id="{1B693FF3-2A2F-B57F-696B-8D2093E2F045}"/>
              </a:ext>
            </a:extLst>
          </p:cNvPr>
          <p:cNvSpPr>
            <a:spLocks noGrp="1" noChangeArrowheads="1"/>
          </p:cNvSpPr>
          <p:nvPr>
            <p:ph idx="1"/>
          </p:nvPr>
        </p:nvSpPr>
        <p:spPr/>
        <p:txBody>
          <a:bodyPr/>
          <a:lstStyle/>
          <a:p>
            <a:r>
              <a:rPr lang="ja-JP" altLang="en-US" sz="3200"/>
              <a:t>バブル崩壊の只中で</a:t>
            </a:r>
            <a:r>
              <a:rPr lang="en-US" altLang="ja-JP" sz="3200"/>
              <a:t>Windows 95</a:t>
            </a:r>
            <a:r>
              <a:rPr lang="ja-JP" altLang="en-US" sz="3200"/>
              <a:t>を迎え、</a:t>
            </a:r>
            <a:endParaRPr lang="en-US" altLang="ja-JP" sz="3200"/>
          </a:p>
          <a:p>
            <a:r>
              <a:rPr lang="ja-JP" altLang="en-US" sz="3200"/>
              <a:t>アジアの追い上げに遭いつつ、</a:t>
            </a:r>
            <a:endParaRPr lang="en-US" altLang="ja-JP" sz="3200"/>
          </a:p>
          <a:p>
            <a:r>
              <a:rPr lang="ja-JP" altLang="en-US" sz="3200"/>
              <a:t>おおきな失業を出すことなく、</a:t>
            </a:r>
            <a:endParaRPr lang="en-US" altLang="ja-JP" sz="3200"/>
          </a:p>
          <a:p>
            <a:r>
              <a:rPr lang="ja-JP" altLang="en-US" sz="3200"/>
              <a:t>大幅に実質賃金を下げることなく、</a:t>
            </a:r>
            <a:endParaRPr lang="en-US" altLang="ja-JP" sz="3200"/>
          </a:p>
          <a:p>
            <a:r>
              <a:rPr lang="ja-JP" altLang="en-US" sz="3200"/>
              <a:t>なんとか切り抜けてきた</a:t>
            </a:r>
            <a:r>
              <a:rPr lang="en-US" altLang="ja-JP" sz="3200"/>
              <a:t>?</a:t>
            </a:r>
          </a:p>
          <a:p>
            <a:pPr>
              <a:buFont typeface="Wingdings" pitchFamily="2" charset="2"/>
              <a:buChar char="ü"/>
            </a:pPr>
            <a:r>
              <a:rPr lang="ja-JP" altLang="en-US" sz="3200"/>
              <a:t>過去は変えられないが、そこから学ことはできる。</a:t>
            </a:r>
          </a:p>
        </p:txBody>
      </p:sp>
      <p:sp>
        <p:nvSpPr>
          <p:cNvPr id="38915" name="日付プレースホルダー 3">
            <a:extLst>
              <a:ext uri="{FF2B5EF4-FFF2-40B4-BE49-F238E27FC236}">
                <a16:creationId xmlns:a16="http://schemas.microsoft.com/office/drawing/2014/main" id="{3C1658AF-5EBE-EB8E-641E-CA6A1030C1ED}"/>
              </a:ext>
            </a:extLst>
          </p:cNvPr>
          <p:cNvSpPr>
            <a:spLocks noGrp="1" noChangeArrowheads="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38916" name="スライド番号プレースホルダー 4">
            <a:extLst>
              <a:ext uri="{FF2B5EF4-FFF2-40B4-BE49-F238E27FC236}">
                <a16:creationId xmlns:a16="http://schemas.microsoft.com/office/drawing/2014/main" id="{D8C4F3AE-4277-AC72-0685-8743C0217C89}"/>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921934E9-62FE-2048-A3D4-9680C8ED0E87}" type="slidenum">
              <a:rPr lang="ja-JP" altLang="en-US" sz="1400" smtClean="0">
                <a:solidFill>
                  <a:schemeClr val="tx1"/>
                </a:solidFill>
                <a:latin typeface="Times New Roman" panose="02020603050405020304" pitchFamily="18" charset="0"/>
              </a:rPr>
              <a:pPr>
                <a:spcBef>
                  <a:spcPct val="0"/>
                </a:spcBef>
                <a:buClrTx/>
                <a:buFontTx/>
                <a:buNone/>
              </a:pPr>
              <a:t>10</a:t>
            </a:fld>
            <a:endParaRPr lang="en-US" altLang="ja-JP" sz="1400">
              <a:solidFill>
                <a:schemeClr val="tx1"/>
              </a:solidFill>
              <a:latin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3A2241BF-1586-1D83-3E4D-D0D1D9C6164A}"/>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タイトル 1">
            <a:extLst>
              <a:ext uri="{FF2B5EF4-FFF2-40B4-BE49-F238E27FC236}">
                <a16:creationId xmlns:a16="http://schemas.microsoft.com/office/drawing/2014/main" id="{62B3B0BF-32EC-3457-9EEA-B852AC520F3D}"/>
              </a:ext>
            </a:extLst>
          </p:cNvPr>
          <p:cNvSpPr>
            <a:spLocks noGrp="1" noChangeArrowheads="1"/>
          </p:cNvSpPr>
          <p:nvPr>
            <p:ph type="title"/>
          </p:nvPr>
        </p:nvSpPr>
        <p:spPr/>
        <p:txBody>
          <a:bodyPr/>
          <a:lstStyle/>
          <a:p>
            <a:r>
              <a:rPr lang="en-US" altLang="ja-JP" dirty="0"/>
              <a:t>1.8 </a:t>
            </a:r>
            <a:r>
              <a:rPr lang="ja-JP" altLang="en-US"/>
              <a:t>産業の空洞化</a:t>
            </a:r>
          </a:p>
        </p:txBody>
      </p:sp>
      <p:sp>
        <p:nvSpPr>
          <p:cNvPr id="3" name="コンテンツ プレースホルダー 2">
            <a:extLst>
              <a:ext uri="{FF2B5EF4-FFF2-40B4-BE49-F238E27FC236}">
                <a16:creationId xmlns:a16="http://schemas.microsoft.com/office/drawing/2014/main" id="{330E5275-A91D-AFA0-2692-AB1FDC232601}"/>
              </a:ext>
            </a:extLst>
          </p:cNvPr>
          <p:cNvSpPr>
            <a:spLocks noGrp="1"/>
          </p:cNvSpPr>
          <p:nvPr>
            <p:ph idx="1"/>
          </p:nvPr>
        </p:nvSpPr>
        <p:spPr/>
        <p:txBody>
          <a:bodyPr/>
          <a:lstStyle/>
          <a:p>
            <a:pPr lvl="2">
              <a:defRPr/>
            </a:pPr>
            <a:r>
              <a:rPr lang="ja-JP" altLang="en-US" sz="2000">
                <a:solidFill>
                  <a:srgbClr val="333333"/>
                </a:solidFill>
                <a:latin typeface="BIZ UDPGothic"/>
              </a:rPr>
              <a:t>本の中で取り上げたものはほとんどない。</a:t>
            </a:r>
            <a:endParaRPr lang="en-US" altLang="ja-JP" sz="2000" dirty="0">
              <a:solidFill>
                <a:srgbClr val="333333"/>
              </a:solidFill>
              <a:latin typeface="BIZ UDPGothic"/>
            </a:endParaRPr>
          </a:p>
          <a:p>
            <a:pPr>
              <a:defRPr/>
            </a:pPr>
            <a:r>
              <a:rPr lang="ja-JP" altLang="en-US" sz="3200">
                <a:solidFill>
                  <a:srgbClr val="333333"/>
                </a:solidFill>
                <a:latin typeface="BIZ UDPGothic"/>
              </a:rPr>
              <a:t>内閣府・</a:t>
            </a:r>
            <a:r>
              <a:rPr lang="ja-JP" altLang="en-US" sz="3200" b="1">
                <a:solidFill>
                  <a:srgbClr val="333333"/>
                </a:solidFill>
                <a:latin typeface="BIZ UDPGothic"/>
              </a:rPr>
              <a:t>共通検索「</a:t>
            </a:r>
            <a:r>
              <a:rPr lang="ja-JP" altLang="en-US" sz="3200" b="1">
                <a:solidFill>
                  <a:srgbClr val="1A00FF"/>
                </a:solidFill>
                <a:latin typeface="BIZ UDPGothic"/>
              </a:rPr>
              <a:t>産業空洞化</a:t>
            </a:r>
            <a:r>
              <a:rPr lang="ja-JP" altLang="en-US" sz="3200" b="1">
                <a:solidFill>
                  <a:srgbClr val="333333"/>
                </a:solidFill>
                <a:latin typeface="BIZ UDPGothic"/>
              </a:rPr>
              <a:t>」</a:t>
            </a:r>
            <a:r>
              <a:rPr lang="en-US" altLang="ja-JP" sz="3200" b="1" dirty="0">
                <a:solidFill>
                  <a:srgbClr val="333333"/>
                </a:solidFill>
                <a:latin typeface="BIZ UDPGothic"/>
              </a:rPr>
              <a:t> </a:t>
            </a:r>
            <a:r>
              <a:rPr lang="ja-JP" altLang="en-US" sz="2000" b="1">
                <a:solidFill>
                  <a:srgbClr val="333333"/>
                </a:solidFill>
                <a:latin typeface="BIZ UDPGothic"/>
              </a:rPr>
              <a:t>主なものは</a:t>
            </a:r>
            <a:r>
              <a:rPr lang="en-US" altLang="ja-JP" sz="2800" b="1" dirty="0">
                <a:solidFill>
                  <a:srgbClr val="333333"/>
                </a:solidFill>
                <a:latin typeface="BIZ UDPGothic"/>
              </a:rPr>
              <a:t>2</a:t>
            </a:r>
            <a:r>
              <a:rPr lang="ja-JP" altLang="en-US" sz="2800" b="1">
                <a:solidFill>
                  <a:srgbClr val="333333"/>
                </a:solidFill>
                <a:latin typeface="BIZ UDPGothic"/>
              </a:rPr>
              <a:t>件</a:t>
            </a:r>
            <a:r>
              <a:rPr lang="en-US" altLang="ja-JP" sz="2000" b="1" dirty="0">
                <a:solidFill>
                  <a:srgbClr val="333333"/>
                </a:solidFill>
                <a:latin typeface="BIZ UDPGothic"/>
              </a:rPr>
              <a:t>?</a:t>
            </a:r>
          </a:p>
          <a:p>
            <a:pPr>
              <a:defRPr/>
            </a:pPr>
            <a:r>
              <a:rPr lang="en-US" altLang="ja-JP" sz="3200" b="1" dirty="0">
                <a:solidFill>
                  <a:srgbClr val="333333"/>
                </a:solidFill>
                <a:latin typeface="BIZ UDPGothic"/>
              </a:rPr>
              <a:t>H7</a:t>
            </a:r>
            <a:r>
              <a:rPr lang="ja-JP" altLang="en-US" sz="3200" b="1">
                <a:solidFill>
                  <a:srgbClr val="333333"/>
                </a:solidFill>
                <a:latin typeface="BIZ UDPGothic"/>
              </a:rPr>
              <a:t>年</a:t>
            </a:r>
            <a:r>
              <a:rPr lang="en-US" altLang="ja-JP" sz="2400" b="1" dirty="0">
                <a:solidFill>
                  <a:srgbClr val="333333"/>
                </a:solidFill>
                <a:latin typeface="BIZ UDPGothic"/>
              </a:rPr>
              <a:t>7</a:t>
            </a:r>
            <a:r>
              <a:rPr lang="ja-JP" altLang="en-US" sz="2400" b="1">
                <a:solidFill>
                  <a:srgbClr val="333333"/>
                </a:solidFill>
                <a:latin typeface="BIZ UDPGothic"/>
              </a:rPr>
              <a:t>月「</a:t>
            </a:r>
            <a:r>
              <a:rPr lang="ja-JP" altLang="en-US" sz="2400" b="1">
                <a:solidFill>
                  <a:srgbClr val="1A00FF"/>
                </a:solidFill>
                <a:latin typeface="BIZ UDPGothic"/>
              </a:rPr>
              <a:t>日本経済のダイナミズムの復活を目指して</a:t>
            </a:r>
            <a:r>
              <a:rPr lang="ja-JP" altLang="en-US" sz="2400" b="1">
                <a:solidFill>
                  <a:srgbClr val="333333"/>
                </a:solidFill>
                <a:latin typeface="BIZ UDPGothic"/>
              </a:rPr>
              <a:t>」</a:t>
            </a:r>
            <a:endParaRPr lang="en-US" altLang="ja-JP" sz="2400" b="1" dirty="0">
              <a:solidFill>
                <a:srgbClr val="333333"/>
              </a:solidFill>
              <a:latin typeface="BIZ UDPGothic"/>
            </a:endParaRPr>
          </a:p>
          <a:p>
            <a:pPr lvl="1">
              <a:defRPr/>
            </a:pPr>
            <a:r>
              <a:rPr lang="ja-JP" altLang="en-US" sz="1800" b="1">
                <a:solidFill>
                  <a:srgbClr val="333333"/>
                </a:solidFill>
                <a:latin typeface="BIZ UDPGothic"/>
              </a:rPr>
              <a:t>第</a:t>
            </a:r>
            <a:r>
              <a:rPr lang="en-US" altLang="ja-JP" sz="1800" b="1" dirty="0">
                <a:solidFill>
                  <a:srgbClr val="333333"/>
                </a:solidFill>
                <a:latin typeface="BIZ UDPGothic"/>
              </a:rPr>
              <a:t>4</a:t>
            </a:r>
            <a:r>
              <a:rPr lang="ja-JP" altLang="en-US" sz="1800" b="1">
                <a:solidFill>
                  <a:srgbClr val="333333"/>
                </a:solidFill>
                <a:latin typeface="BIZ UDPGothic"/>
              </a:rPr>
              <a:t>節「途上国からの追い上げと国内産業調整」</a:t>
            </a:r>
            <a:endParaRPr lang="en-US" altLang="ja-JP" sz="1800" b="1" dirty="0">
              <a:solidFill>
                <a:srgbClr val="333333"/>
              </a:solidFill>
              <a:latin typeface="BIZ UDPGothic"/>
            </a:endParaRPr>
          </a:p>
          <a:p>
            <a:pPr lvl="1">
              <a:defRPr/>
            </a:pPr>
            <a:r>
              <a:rPr lang="ja-JP" altLang="en-US" sz="1800" b="1">
                <a:solidFill>
                  <a:srgbClr val="333333"/>
                </a:solidFill>
                <a:latin typeface="BIZ UDPGothic"/>
              </a:rPr>
              <a:t>第</a:t>
            </a:r>
            <a:r>
              <a:rPr lang="en-US" altLang="ja-JP" sz="1800" b="1" dirty="0">
                <a:solidFill>
                  <a:srgbClr val="333333"/>
                </a:solidFill>
                <a:latin typeface="BIZ UDPGothic"/>
              </a:rPr>
              <a:t>7</a:t>
            </a:r>
            <a:r>
              <a:rPr lang="ja-JP" altLang="en-US" sz="1800" b="1">
                <a:solidFill>
                  <a:srgbClr val="333333"/>
                </a:solidFill>
                <a:latin typeface="BIZ UDPGothic"/>
              </a:rPr>
              <a:t>節「</a:t>
            </a:r>
            <a:r>
              <a:rPr lang="ja-JP" altLang="en-US" sz="1800" b="1">
                <a:solidFill>
                  <a:srgbClr val="666666"/>
                </a:solidFill>
                <a:latin typeface="Hiragino Kaku Gothic ProN" panose="020B0300000000000000" pitchFamily="34" charset="-128"/>
                <a:ea typeface="Hiragino Kaku Gothic ProN" panose="020B0300000000000000" pitchFamily="34" charset="-128"/>
              </a:rPr>
              <a:t>第</a:t>
            </a:r>
            <a:r>
              <a:rPr lang="en-US" altLang="ja-JP" sz="1800" b="1" dirty="0">
                <a:solidFill>
                  <a:srgbClr val="666666"/>
                </a:solidFill>
                <a:latin typeface="Hiragino Kaku Gothic ProN" panose="020B0300000000000000" pitchFamily="34" charset="-128"/>
                <a:ea typeface="Hiragino Kaku Gothic ProN" panose="020B0300000000000000" pitchFamily="34" charset="-128"/>
              </a:rPr>
              <a:t>7</a:t>
            </a:r>
            <a:r>
              <a:rPr lang="ja-JP" altLang="en-US" sz="1800" b="1">
                <a:solidFill>
                  <a:srgbClr val="666666"/>
                </a:solidFill>
                <a:latin typeface="Hiragino Kaku Gothic ProN" panose="020B0300000000000000" pitchFamily="34" charset="-128"/>
                <a:ea typeface="Hiragino Kaku Gothic ProN" panose="020B0300000000000000" pitchFamily="34" charset="-128"/>
              </a:rPr>
              <a:t>節 国際的視点からみた技術格差と技術進歩」</a:t>
            </a:r>
            <a:endParaRPr lang="ja-JP" altLang="en-US" sz="1800">
              <a:solidFill>
                <a:srgbClr val="666666"/>
              </a:solidFill>
              <a:latin typeface="Hiragino Kaku Gothic ProN" panose="020B0300000000000000" pitchFamily="34" charset="-128"/>
              <a:ea typeface="Hiragino Kaku Gothic ProN" panose="020B0300000000000000" pitchFamily="34" charset="-128"/>
            </a:endParaRPr>
          </a:p>
          <a:p>
            <a:pPr lvl="2">
              <a:defRPr/>
            </a:pPr>
            <a:r>
              <a:rPr lang="ja-JP" altLang="en-US" sz="1600" b="1">
                <a:solidFill>
                  <a:srgbClr val="666666"/>
                </a:solidFill>
                <a:latin typeface="Hiragino Kaku Gothic ProN" panose="020B0300000000000000" pitchFamily="34" charset="-128"/>
                <a:ea typeface="Hiragino Kaku Gothic ProN" panose="020B0300000000000000" pitchFamily="34" charset="-128"/>
              </a:rPr>
              <a:t>アジア新興国・地域の追い上げ</a:t>
            </a:r>
            <a:endParaRPr lang="en-US" altLang="ja-JP" sz="1600" b="1" dirty="0">
              <a:solidFill>
                <a:srgbClr val="666666"/>
              </a:solidFill>
              <a:latin typeface="Hiragino Kaku Gothic ProN" panose="020B0300000000000000" pitchFamily="34" charset="-128"/>
              <a:ea typeface="Hiragino Kaku Gothic ProN" panose="020B0300000000000000" pitchFamily="34" charset="-128"/>
            </a:endParaRPr>
          </a:p>
          <a:p>
            <a:pPr>
              <a:defRPr/>
            </a:pPr>
            <a:r>
              <a:rPr lang="en-US" altLang="ja-JP" sz="3200" dirty="0">
                <a:solidFill>
                  <a:schemeClr val="tx1"/>
                </a:solidFill>
              </a:rPr>
              <a:t>H14</a:t>
            </a:r>
            <a:r>
              <a:rPr lang="ja-JP" altLang="en-US" sz="3200">
                <a:solidFill>
                  <a:schemeClr val="tx1"/>
                </a:solidFill>
              </a:rPr>
              <a:t>年度</a:t>
            </a:r>
            <a:r>
              <a:rPr lang="ja-JP" altLang="en-US" sz="3200">
                <a:solidFill>
                  <a:srgbClr val="0025FF"/>
                </a:solidFill>
              </a:rPr>
              <a:t>経済財政報告</a:t>
            </a:r>
            <a:r>
              <a:rPr lang="en-US" altLang="ja-JP" sz="1800" dirty="0">
                <a:solidFill>
                  <a:srgbClr val="0025FF"/>
                </a:solidFill>
              </a:rPr>
              <a:t>(</a:t>
            </a:r>
            <a:r>
              <a:rPr lang="ja-JP" altLang="en-US" sz="1800" b="1">
                <a:solidFill>
                  <a:srgbClr val="333333"/>
                </a:solidFill>
                <a:latin typeface="BIZ UDPGothic"/>
              </a:rPr>
              <a:t>改革なくして成長なし</a:t>
            </a:r>
            <a:r>
              <a:rPr lang="en" altLang="ja-JP" sz="1800" b="1" dirty="0">
                <a:solidFill>
                  <a:srgbClr val="333333"/>
                </a:solidFill>
                <a:latin typeface="BIZ UDPGothic"/>
              </a:rPr>
              <a:t>II </a:t>
            </a:r>
            <a:r>
              <a:rPr lang="en" altLang="ja-JP" sz="1800" b="1" dirty="0">
                <a:solidFill>
                  <a:srgbClr val="0025FF"/>
                </a:solidFill>
                <a:latin typeface="BIZ UDPGothic"/>
              </a:rPr>
              <a:t>2002</a:t>
            </a:r>
            <a:r>
              <a:rPr lang="en" altLang="ja-JP" sz="1800" b="1" dirty="0">
                <a:solidFill>
                  <a:srgbClr val="333333"/>
                </a:solidFill>
                <a:latin typeface="BIZ UDPGothic"/>
              </a:rPr>
              <a:t>) </a:t>
            </a:r>
          </a:p>
          <a:p>
            <a:pPr lvl="1">
              <a:defRPr/>
            </a:pPr>
            <a:r>
              <a:rPr lang="ja-JP" altLang="en-US" sz="1800" b="1">
                <a:solidFill>
                  <a:srgbClr val="333333"/>
                </a:solidFill>
                <a:latin typeface="BIZ UDPGothic"/>
              </a:rPr>
              <a:t>第</a:t>
            </a:r>
            <a:r>
              <a:rPr lang="en-US" altLang="ja-JP" sz="1800" b="1" dirty="0">
                <a:solidFill>
                  <a:srgbClr val="333333"/>
                </a:solidFill>
                <a:latin typeface="BIZ UDPGothic"/>
              </a:rPr>
              <a:t>3</a:t>
            </a:r>
            <a:r>
              <a:rPr lang="ja-JP" altLang="en-US" sz="1800" b="1">
                <a:solidFill>
                  <a:srgbClr val="333333"/>
                </a:solidFill>
                <a:latin typeface="BIZ UDPGothic"/>
              </a:rPr>
              <a:t>章日本経済を活性化するための課題</a:t>
            </a:r>
            <a:endParaRPr lang="en-US" altLang="ja-JP" sz="1800" b="1" dirty="0">
              <a:solidFill>
                <a:srgbClr val="333333"/>
              </a:solidFill>
              <a:latin typeface="BIZ UDPGothic"/>
            </a:endParaRPr>
          </a:p>
          <a:p>
            <a:pPr>
              <a:defRPr/>
            </a:pPr>
            <a:r>
              <a:rPr lang="ja-JP" altLang="en-US" sz="3200" b="1">
                <a:solidFill>
                  <a:srgbClr val="333333"/>
                </a:solidFill>
                <a:latin typeface="BIZ UDPGothic"/>
              </a:rPr>
              <a:t>「産業空洞化」の経済学</a:t>
            </a:r>
            <a:r>
              <a:rPr lang="en-US" altLang="ja-JP" sz="3200" b="1" dirty="0">
                <a:solidFill>
                  <a:srgbClr val="333333"/>
                </a:solidFill>
                <a:latin typeface="BIZ UDPGothic"/>
              </a:rPr>
              <a:t>?</a:t>
            </a:r>
          </a:p>
          <a:p>
            <a:pPr lvl="1">
              <a:defRPr/>
            </a:pPr>
            <a:r>
              <a:rPr lang="ja-JP" altLang="en-US" sz="2400" b="1">
                <a:solidFill>
                  <a:srgbClr val="333333"/>
                </a:solidFill>
                <a:latin typeface="BIZ UDPGothic"/>
              </a:rPr>
              <a:t>歴史研究・統計研究はあるが理論がない</a:t>
            </a:r>
            <a:r>
              <a:rPr lang="en-US" altLang="ja-JP" sz="2400" b="1" dirty="0">
                <a:solidFill>
                  <a:srgbClr val="333333"/>
                </a:solidFill>
                <a:latin typeface="BIZ UDPGothic"/>
              </a:rPr>
              <a:t>?</a:t>
            </a:r>
          </a:p>
          <a:p>
            <a:pPr>
              <a:defRPr/>
            </a:pPr>
            <a:endParaRPr lang="en-US" altLang="ja-JP" b="1" dirty="0">
              <a:solidFill>
                <a:srgbClr val="333333"/>
              </a:solidFill>
              <a:latin typeface="BIZ UDPGothic"/>
            </a:endParaRPr>
          </a:p>
          <a:p>
            <a:pPr>
              <a:defRPr/>
            </a:pPr>
            <a:endParaRPr lang="ja-JP" altLang="en-US"/>
          </a:p>
        </p:txBody>
      </p:sp>
      <p:sp>
        <p:nvSpPr>
          <p:cNvPr id="41987" name="日付プレースホルダー 3">
            <a:extLst>
              <a:ext uri="{FF2B5EF4-FFF2-40B4-BE49-F238E27FC236}">
                <a16:creationId xmlns:a16="http://schemas.microsoft.com/office/drawing/2014/main" id="{8AB72B67-8B03-96ED-D320-077A44F389E2}"/>
              </a:ext>
            </a:extLst>
          </p:cNvPr>
          <p:cNvSpPr>
            <a:spLocks noGrp="1" noChangeArrowheads="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41988" name="スライド番号プレースホルダー 4">
            <a:extLst>
              <a:ext uri="{FF2B5EF4-FFF2-40B4-BE49-F238E27FC236}">
                <a16:creationId xmlns:a16="http://schemas.microsoft.com/office/drawing/2014/main" id="{6823A096-AFBE-E3F5-3C71-4749480F0179}"/>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A08AD965-CE16-CA40-ADD9-35D11AA38A47}" type="slidenum">
              <a:rPr lang="ja-JP" altLang="en-US" sz="1400" smtClean="0">
                <a:solidFill>
                  <a:schemeClr val="tx1"/>
                </a:solidFill>
                <a:latin typeface="Times New Roman" panose="02020603050405020304" pitchFamily="18" charset="0"/>
              </a:rPr>
              <a:pPr>
                <a:spcBef>
                  <a:spcPct val="0"/>
                </a:spcBef>
                <a:buClrTx/>
                <a:buFontTx/>
                <a:buNone/>
              </a:pPr>
              <a:t>11</a:t>
            </a:fld>
            <a:endParaRPr lang="en-US" altLang="ja-JP" sz="1400">
              <a:solidFill>
                <a:schemeClr val="tx1"/>
              </a:solidFill>
              <a:latin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6D061109-0899-C4B3-09B1-13025B086392}"/>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タイトル 1">
            <a:extLst>
              <a:ext uri="{FF2B5EF4-FFF2-40B4-BE49-F238E27FC236}">
                <a16:creationId xmlns:a16="http://schemas.microsoft.com/office/drawing/2014/main" id="{DB18007D-FC7C-A50F-4044-D70A5CA732A4}"/>
              </a:ext>
            </a:extLst>
          </p:cNvPr>
          <p:cNvSpPr>
            <a:spLocks noGrp="1" noChangeArrowheads="1"/>
          </p:cNvSpPr>
          <p:nvPr>
            <p:ph type="title"/>
          </p:nvPr>
        </p:nvSpPr>
        <p:spPr/>
        <p:txBody>
          <a:bodyPr/>
          <a:lstStyle/>
          <a:p>
            <a:r>
              <a:rPr lang="en-US" altLang="ja-JP" dirty="0"/>
              <a:t>1.9 </a:t>
            </a:r>
            <a:r>
              <a:rPr lang="ja-JP" altLang="en-US"/>
              <a:t>経済学の有効性が問われる</a:t>
            </a:r>
          </a:p>
        </p:txBody>
      </p:sp>
      <p:sp>
        <p:nvSpPr>
          <p:cNvPr id="3" name="コンテンツ プレースホルダー 2">
            <a:extLst>
              <a:ext uri="{FF2B5EF4-FFF2-40B4-BE49-F238E27FC236}">
                <a16:creationId xmlns:a16="http://schemas.microsoft.com/office/drawing/2014/main" id="{0C902703-8667-2648-8A46-73C347ED411A}"/>
              </a:ext>
            </a:extLst>
          </p:cNvPr>
          <p:cNvSpPr>
            <a:spLocks noGrp="1"/>
          </p:cNvSpPr>
          <p:nvPr>
            <p:ph idx="1"/>
          </p:nvPr>
        </p:nvSpPr>
        <p:spPr/>
        <p:txBody>
          <a:bodyPr/>
          <a:lstStyle/>
          <a:p>
            <a:pPr>
              <a:defRPr/>
            </a:pPr>
            <a:r>
              <a:rPr lang="ja-JP" altLang="en-US" sz="3200"/>
              <a:t>金子勝</a:t>
            </a:r>
            <a:r>
              <a:rPr lang="en-US" altLang="ja-JP" sz="2000" dirty="0"/>
              <a:t>(</a:t>
            </a:r>
            <a:r>
              <a:rPr lang="ja-JP" altLang="en-US" sz="2000"/>
              <a:t>立教大学特任教授</a:t>
            </a:r>
            <a:r>
              <a:rPr lang="en-US" altLang="ja-JP" sz="2000" dirty="0"/>
              <a:t>)</a:t>
            </a:r>
            <a:r>
              <a:rPr lang="ja-JP" altLang="en-US" sz="3200"/>
              <a:t>　</a:t>
            </a:r>
            <a:r>
              <a:rPr lang="ja-JP" altLang="en-US" sz="2000"/>
              <a:t>「平成」いう時代はバブルとバブルの崩壊から始まったが、経済学の有効性が問われる時代でもあった。大恐慌がケインズやシュンペータ、計画経済を産み落としたように、</a:t>
            </a:r>
            <a:r>
              <a:rPr lang="en-US" altLang="ja-JP" sz="2000" dirty="0"/>
              <a:t>100</a:t>
            </a:r>
            <a:r>
              <a:rPr lang="ja-JP" altLang="en-US" sz="2000"/>
              <a:t>年に一度の経済危機は新しい経済学の考え方が創造されねばならない時なのだろう。</a:t>
            </a:r>
            <a:r>
              <a:rPr lang="en-US" altLang="ja-JP" sz="2000" dirty="0"/>
              <a:t>(</a:t>
            </a:r>
            <a:r>
              <a:rPr lang="ja-JP" altLang="en-US" sz="2000"/>
              <a:t>おわりに</a:t>
            </a:r>
            <a:r>
              <a:rPr lang="en-US" altLang="ja-JP" sz="2000" dirty="0"/>
              <a:t> p.213)</a:t>
            </a:r>
          </a:p>
          <a:p>
            <a:pPr lvl="1">
              <a:defRPr/>
            </a:pPr>
            <a:r>
              <a:rPr lang="ja-JP" altLang="en-US" sz="2000"/>
              <a:t>マクロ、ミクロ、行動経済学、ビッグデータ</a:t>
            </a:r>
            <a:endParaRPr lang="en-US" altLang="ja-JP" sz="2000" dirty="0"/>
          </a:p>
          <a:p>
            <a:pPr lvl="1">
              <a:defRPr/>
            </a:pPr>
            <a:r>
              <a:rPr lang="ja-JP" altLang="en-US" sz="2000"/>
              <a:t>マルクス経済学　「全体的な体制概念を提供する魅力はもはやない」</a:t>
            </a:r>
            <a:endParaRPr lang="en-US" altLang="ja-JP" sz="2000" dirty="0"/>
          </a:p>
          <a:p>
            <a:pPr lvl="1">
              <a:defRPr/>
            </a:pPr>
            <a:r>
              <a:rPr lang="ja-JP" altLang="en-US" sz="2000"/>
              <a:t>金子さん</a:t>
            </a:r>
            <a:r>
              <a:rPr lang="en-US" altLang="ja-JP" sz="2000" dirty="0"/>
              <a:t> -&gt; </a:t>
            </a:r>
            <a:r>
              <a:rPr lang="ja-JP" altLang="en-US" sz="2000"/>
              <a:t>制度経済学の病理的アプローチ</a:t>
            </a:r>
            <a:endParaRPr lang="en-US" altLang="ja-JP" sz="2000" dirty="0"/>
          </a:p>
          <a:p>
            <a:pPr>
              <a:buFont typeface="Wingdings" pitchFamily="2" charset="2"/>
              <a:buChar char="ü"/>
              <a:defRPr/>
            </a:pPr>
            <a:r>
              <a:rPr lang="ja-JP" altLang="en-US" sz="2800"/>
              <a:t>新しい国際価値論</a:t>
            </a:r>
            <a:r>
              <a:rPr lang="en-US" altLang="ja-JP" sz="2800" dirty="0"/>
              <a:t> </a:t>
            </a:r>
          </a:p>
          <a:p>
            <a:pPr lvl="1">
              <a:defRPr/>
            </a:pPr>
            <a:r>
              <a:rPr lang="ja-JP" altLang="en-US" sz="2000"/>
              <a:t>ミクロ的基礎のある進化経済学</a:t>
            </a:r>
            <a:r>
              <a:rPr lang="en-US" altLang="ja-JP" sz="2000" dirty="0"/>
              <a:t>(</a:t>
            </a:r>
            <a:r>
              <a:rPr lang="ja-JP" altLang="en-US" sz="2000"/>
              <a:t>古典派価値論</a:t>
            </a:r>
            <a:r>
              <a:rPr lang="en-US" altLang="ja-JP" sz="2000" dirty="0"/>
              <a:t>)</a:t>
            </a:r>
          </a:p>
          <a:p>
            <a:pPr marL="0" indent="0">
              <a:buFont typeface="Wingdings" pitchFamily="2" charset="2"/>
              <a:buNone/>
              <a:defRPr/>
            </a:pPr>
            <a:endParaRPr lang="ja-JP" altLang="en-US" sz="2800"/>
          </a:p>
        </p:txBody>
      </p:sp>
      <p:sp>
        <p:nvSpPr>
          <p:cNvPr id="39939" name="日付プレースホルダー 3">
            <a:extLst>
              <a:ext uri="{FF2B5EF4-FFF2-40B4-BE49-F238E27FC236}">
                <a16:creationId xmlns:a16="http://schemas.microsoft.com/office/drawing/2014/main" id="{76B95A83-977E-01AD-3805-5B7BB3338DEB}"/>
              </a:ext>
            </a:extLst>
          </p:cNvPr>
          <p:cNvSpPr>
            <a:spLocks noGrp="1" noChangeArrowheads="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39940" name="スライド番号プレースホルダー 4">
            <a:extLst>
              <a:ext uri="{FF2B5EF4-FFF2-40B4-BE49-F238E27FC236}">
                <a16:creationId xmlns:a16="http://schemas.microsoft.com/office/drawing/2014/main" id="{EA4E957E-3758-DDC0-3225-2DEAF89B7695}"/>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5427582A-E59A-EB43-B4DD-27D216A55780}" type="slidenum">
              <a:rPr lang="ja-JP" altLang="en-US" sz="1400" smtClean="0">
                <a:solidFill>
                  <a:schemeClr val="tx1"/>
                </a:solidFill>
                <a:latin typeface="Times New Roman" panose="02020603050405020304" pitchFamily="18" charset="0"/>
              </a:rPr>
              <a:pPr>
                <a:spcBef>
                  <a:spcPct val="0"/>
                </a:spcBef>
                <a:buClrTx/>
                <a:buFontTx/>
                <a:buNone/>
              </a:pPr>
              <a:t>12</a:t>
            </a:fld>
            <a:endParaRPr lang="en-US" altLang="ja-JP" sz="1400">
              <a:solidFill>
                <a:schemeClr val="tx1"/>
              </a:solidFill>
              <a:latin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10EC2781-7976-9CC1-A593-6F152750DC48}"/>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タイトル 1">
            <a:extLst>
              <a:ext uri="{FF2B5EF4-FFF2-40B4-BE49-F238E27FC236}">
                <a16:creationId xmlns:a16="http://schemas.microsoft.com/office/drawing/2014/main" id="{A49854B1-5F1B-02BE-A9C9-381794B6224A}"/>
              </a:ext>
            </a:extLst>
          </p:cNvPr>
          <p:cNvSpPr>
            <a:spLocks noGrp="1" noChangeArrowheads="1"/>
          </p:cNvSpPr>
          <p:nvPr>
            <p:ph type="title"/>
          </p:nvPr>
        </p:nvSpPr>
        <p:spPr>
          <a:xfrm>
            <a:off x="323850" y="274638"/>
            <a:ext cx="8640763" cy="1143000"/>
          </a:xfrm>
        </p:spPr>
        <p:txBody>
          <a:bodyPr/>
          <a:lstStyle/>
          <a:p>
            <a:r>
              <a:rPr lang="en-US" altLang="ja-JP" dirty="0"/>
              <a:t>1.10 </a:t>
            </a:r>
            <a:r>
              <a:rPr lang="ja-JP" altLang="en-US"/>
              <a:t>産業空洞化論に必要な経済学</a:t>
            </a:r>
            <a:endParaRPr lang="ja-JP" altLang="en-US" sz="3600"/>
          </a:p>
        </p:txBody>
      </p:sp>
      <p:sp>
        <p:nvSpPr>
          <p:cNvPr id="40962" name="コンテンツ プレースホルダー 2">
            <a:extLst>
              <a:ext uri="{FF2B5EF4-FFF2-40B4-BE49-F238E27FC236}">
                <a16:creationId xmlns:a16="http://schemas.microsoft.com/office/drawing/2014/main" id="{BFAFF5DE-6D74-F2AE-F9CD-5D84910112B8}"/>
              </a:ext>
            </a:extLst>
          </p:cNvPr>
          <p:cNvSpPr>
            <a:spLocks noGrp="1" noChangeArrowheads="1"/>
          </p:cNvSpPr>
          <p:nvPr>
            <p:ph idx="1"/>
          </p:nvPr>
        </p:nvSpPr>
        <p:spPr/>
        <p:txBody>
          <a:bodyPr/>
          <a:lstStyle/>
          <a:p>
            <a:r>
              <a:rPr lang="ja-JP" altLang="en-US"/>
              <a:t>二つの理論が不可欠</a:t>
            </a:r>
            <a:endParaRPr lang="en-US" altLang="ja-JP" dirty="0"/>
          </a:p>
          <a:p>
            <a:pPr lvl="1"/>
            <a:r>
              <a:rPr lang="en-US" altLang="ja-JP" dirty="0"/>
              <a:t>(</a:t>
            </a:r>
            <a:r>
              <a:rPr lang="ja-JP" altLang="en-US"/>
              <a:t>適切な</a:t>
            </a:r>
            <a:r>
              <a:rPr lang="en-US" altLang="ja-JP" dirty="0"/>
              <a:t>)</a:t>
            </a:r>
            <a:r>
              <a:rPr lang="ja-JP" altLang="en-US"/>
              <a:t>経済成長論</a:t>
            </a:r>
            <a:r>
              <a:rPr lang="en-US" altLang="ja-JP" dirty="0"/>
              <a:t>(</a:t>
            </a:r>
            <a:r>
              <a:rPr lang="ja-JP" altLang="en-US"/>
              <a:t>発展論</a:t>
            </a:r>
            <a:r>
              <a:rPr lang="en-US" altLang="ja-JP" dirty="0"/>
              <a:t>)  </a:t>
            </a:r>
            <a:r>
              <a:rPr lang="en-US" altLang="ja-JP" dirty="0">
                <a:solidFill>
                  <a:srgbClr val="FF0000"/>
                </a:solidFill>
              </a:rPr>
              <a:t>☛</a:t>
            </a:r>
            <a:r>
              <a:rPr lang="en-US" altLang="ja-JP" dirty="0"/>
              <a:t>§2</a:t>
            </a:r>
          </a:p>
          <a:p>
            <a:pPr lvl="1"/>
            <a:r>
              <a:rPr lang="en-US" altLang="ja-JP" dirty="0"/>
              <a:t>(</a:t>
            </a:r>
            <a:r>
              <a:rPr lang="ja-JP" altLang="en-US"/>
              <a:t>適切な</a:t>
            </a:r>
            <a:r>
              <a:rPr lang="en-US" altLang="ja-JP" dirty="0"/>
              <a:t>)</a:t>
            </a:r>
            <a:r>
              <a:rPr lang="ja-JP" altLang="en-US"/>
              <a:t>国際貿易論</a:t>
            </a:r>
            <a:r>
              <a:rPr lang="en-US" altLang="ja-JP" dirty="0"/>
              <a:t>(</a:t>
            </a:r>
            <a:r>
              <a:rPr lang="ja-JP" altLang="en-US" sz="2400"/>
              <a:t>国際ミクロ経済学、国を超えた経済の基礎理論</a:t>
            </a:r>
            <a:r>
              <a:rPr lang="en-US" altLang="ja-JP" dirty="0"/>
              <a:t>) </a:t>
            </a:r>
            <a:r>
              <a:rPr lang="en-US" altLang="ja-JP" dirty="0">
                <a:solidFill>
                  <a:srgbClr val="FF0000"/>
                </a:solidFill>
              </a:rPr>
              <a:t>☛</a:t>
            </a:r>
            <a:r>
              <a:rPr lang="en-US" altLang="ja-JP" dirty="0"/>
              <a:t>§3</a:t>
            </a:r>
          </a:p>
          <a:p>
            <a:r>
              <a:rPr lang="ja-JP" altLang="en-US"/>
              <a:t>なぜ必要か</a:t>
            </a:r>
            <a:endParaRPr lang="en-US" altLang="ja-JP" dirty="0"/>
          </a:p>
          <a:p>
            <a:pPr lvl="1"/>
            <a:r>
              <a:rPr lang="ja-JP" altLang="en-US"/>
              <a:t>空洞化の理由</a:t>
            </a:r>
            <a:r>
              <a:rPr lang="en-US" altLang="ja-JP" dirty="0"/>
              <a:t>(</a:t>
            </a:r>
            <a:r>
              <a:rPr lang="ja-JP" altLang="en-US"/>
              <a:t>空洞化の原因</a:t>
            </a:r>
            <a:r>
              <a:rPr lang="en-US" altLang="ja-JP" dirty="0"/>
              <a:t>)</a:t>
            </a:r>
          </a:p>
          <a:p>
            <a:pPr lvl="1"/>
            <a:r>
              <a:rPr lang="ja-JP" altLang="en-US"/>
              <a:t>空洞化の影響</a:t>
            </a:r>
            <a:r>
              <a:rPr lang="en-US" altLang="ja-JP" dirty="0"/>
              <a:t>(</a:t>
            </a:r>
            <a:r>
              <a:rPr lang="ja-JP" altLang="en-US"/>
              <a:t>どう影響するか、範囲と強さ</a:t>
            </a:r>
            <a:r>
              <a:rPr lang="en-US" altLang="ja-JP" dirty="0"/>
              <a:t>)</a:t>
            </a:r>
          </a:p>
          <a:p>
            <a:pPr lvl="1"/>
            <a:r>
              <a:rPr lang="ja-JP" altLang="en-US"/>
              <a:t>空洞化の将来</a:t>
            </a:r>
          </a:p>
        </p:txBody>
      </p:sp>
      <p:sp>
        <p:nvSpPr>
          <p:cNvPr id="40963" name="日付プレースホルダー 3">
            <a:extLst>
              <a:ext uri="{FF2B5EF4-FFF2-40B4-BE49-F238E27FC236}">
                <a16:creationId xmlns:a16="http://schemas.microsoft.com/office/drawing/2014/main" id="{4D45B5EA-8330-4F66-3637-548E9A53F854}"/>
              </a:ext>
            </a:extLst>
          </p:cNvPr>
          <p:cNvSpPr>
            <a:spLocks noGrp="1" noChangeArrowheads="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40964" name="スライド番号プレースホルダー 4">
            <a:extLst>
              <a:ext uri="{FF2B5EF4-FFF2-40B4-BE49-F238E27FC236}">
                <a16:creationId xmlns:a16="http://schemas.microsoft.com/office/drawing/2014/main" id="{A7DDE057-8DE3-CD3F-CB83-FDE98226D058}"/>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C10C6C1E-E306-544A-9BF8-3FC42F80C99E}" type="slidenum">
              <a:rPr lang="ja-JP" altLang="en-US" sz="1400" smtClean="0">
                <a:solidFill>
                  <a:schemeClr val="tx1"/>
                </a:solidFill>
                <a:latin typeface="Times New Roman" panose="02020603050405020304" pitchFamily="18" charset="0"/>
              </a:rPr>
              <a:pPr>
                <a:spcBef>
                  <a:spcPct val="0"/>
                </a:spcBef>
                <a:buClrTx/>
                <a:buFontTx/>
                <a:buNone/>
              </a:pPr>
              <a:t>13</a:t>
            </a:fld>
            <a:endParaRPr lang="en-US" altLang="ja-JP" sz="1400">
              <a:solidFill>
                <a:schemeClr val="tx1"/>
              </a:solidFill>
              <a:latin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231FA419-722E-60BF-4F4C-18656220FE97}"/>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1C497F-77D1-FEE9-D963-8F0F241ABE32}"/>
              </a:ext>
            </a:extLst>
          </p:cNvPr>
          <p:cNvSpPr>
            <a:spLocks noGrp="1"/>
          </p:cNvSpPr>
          <p:nvPr>
            <p:ph type="title"/>
          </p:nvPr>
        </p:nvSpPr>
        <p:spPr/>
        <p:txBody>
          <a:bodyPr/>
          <a:lstStyle/>
          <a:p>
            <a:r>
              <a:rPr kumimoji="1" lang="en-US" altLang="ja-JP" dirty="0"/>
              <a:t>2. </a:t>
            </a:r>
            <a:r>
              <a:rPr lang="ja-JP" altLang="en-US"/>
              <a:t>成長理論と経済発展論</a:t>
            </a:r>
            <a:r>
              <a:rPr kumimoji="1" lang="en-US" altLang="ja-JP" dirty="0"/>
              <a:t> </a:t>
            </a:r>
            <a:endParaRPr kumimoji="1" lang="ja-JP" altLang="en-US"/>
          </a:p>
        </p:txBody>
      </p:sp>
      <p:sp>
        <p:nvSpPr>
          <p:cNvPr id="3" name="コンテンツ プレースホルダー 2">
            <a:extLst>
              <a:ext uri="{FF2B5EF4-FFF2-40B4-BE49-F238E27FC236}">
                <a16:creationId xmlns:a16="http://schemas.microsoft.com/office/drawing/2014/main" id="{D2F33DCA-98AE-580B-7032-8EDD86AB8289}"/>
              </a:ext>
            </a:extLst>
          </p:cNvPr>
          <p:cNvSpPr>
            <a:spLocks noGrp="1"/>
          </p:cNvSpPr>
          <p:nvPr>
            <p:ph idx="1"/>
          </p:nvPr>
        </p:nvSpPr>
        <p:spPr/>
        <p:txBody>
          <a:bodyPr/>
          <a:lstStyle/>
          <a:p>
            <a:endParaRPr kumimoji="1" lang="ja-JP" altLang="en-US"/>
          </a:p>
        </p:txBody>
      </p:sp>
      <p:sp>
        <p:nvSpPr>
          <p:cNvPr id="4" name="日付プレースホルダー 3">
            <a:extLst>
              <a:ext uri="{FF2B5EF4-FFF2-40B4-BE49-F238E27FC236}">
                <a16:creationId xmlns:a16="http://schemas.microsoft.com/office/drawing/2014/main" id="{0E8B1E05-A920-9E51-8FD2-6B5933E50239}"/>
              </a:ext>
            </a:extLst>
          </p:cNvPr>
          <p:cNvSpPr>
            <a:spLocks noGrp="1"/>
          </p:cNvSpPr>
          <p:nvPr>
            <p:ph type="dt" sz="half" idx="10"/>
          </p:nvPr>
        </p:nvSpPr>
        <p:spPr/>
        <p:txBody>
          <a:bodyPr/>
          <a:lstStyle/>
          <a:p>
            <a:pPr>
              <a:defRPr/>
            </a:pPr>
            <a:r>
              <a:rPr lang="en-US" altLang="ja-JP"/>
              <a:t>2023.11.12</a:t>
            </a:r>
          </a:p>
        </p:txBody>
      </p:sp>
      <p:sp>
        <p:nvSpPr>
          <p:cNvPr id="5" name="フッター プレースホルダー 4">
            <a:extLst>
              <a:ext uri="{FF2B5EF4-FFF2-40B4-BE49-F238E27FC236}">
                <a16:creationId xmlns:a16="http://schemas.microsoft.com/office/drawing/2014/main" id="{18D761EE-2C3D-4E5D-E1DF-0CB1348A9B8B}"/>
              </a:ext>
            </a:extLst>
          </p:cNvPr>
          <p:cNvSpPr>
            <a:spLocks noGrp="1"/>
          </p:cNvSpPr>
          <p:nvPr>
            <p:ph type="ftr" sz="quarter" idx="11"/>
          </p:nvPr>
        </p:nvSpPr>
        <p:spPr/>
        <p:txBody>
          <a:bodyPr/>
          <a:lstStyle/>
          <a:p>
            <a:pPr>
              <a:defRPr/>
            </a:pPr>
            <a:r>
              <a:rPr lang="ja-JP" altLang="en-US"/>
              <a:t>塩沢由典</a:t>
            </a:r>
            <a:endParaRPr lang="en-US" altLang="ja-JP"/>
          </a:p>
        </p:txBody>
      </p:sp>
      <p:sp>
        <p:nvSpPr>
          <p:cNvPr id="6" name="スライド番号プレースホルダー 5">
            <a:extLst>
              <a:ext uri="{FF2B5EF4-FFF2-40B4-BE49-F238E27FC236}">
                <a16:creationId xmlns:a16="http://schemas.microsoft.com/office/drawing/2014/main" id="{F59A35F3-12D8-0259-450A-41F40D0598C7}"/>
              </a:ext>
            </a:extLst>
          </p:cNvPr>
          <p:cNvSpPr>
            <a:spLocks noGrp="1"/>
          </p:cNvSpPr>
          <p:nvPr>
            <p:ph type="sldNum" sz="quarter" idx="12"/>
          </p:nvPr>
        </p:nvSpPr>
        <p:spPr/>
        <p:txBody>
          <a:bodyPr/>
          <a:lstStyle/>
          <a:p>
            <a:pPr>
              <a:defRPr/>
            </a:pPr>
            <a:fld id="{D32D396F-AD62-B348-8EBC-B979D3BF26EC}" type="slidenum">
              <a:rPr lang="ja-JP" altLang="en-US" smtClean="0"/>
              <a:pPr>
                <a:defRPr/>
              </a:pPr>
              <a:t>14</a:t>
            </a:fld>
            <a:endParaRPr lang="en-US" altLang="ja-JP"/>
          </a:p>
        </p:txBody>
      </p:sp>
    </p:spTree>
    <p:extLst>
      <p:ext uri="{BB962C8B-B14F-4D97-AF65-F5344CB8AC3E}">
        <p14:creationId xmlns:p14="http://schemas.microsoft.com/office/powerpoint/2010/main" val="1663636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A2251B-4908-B9D3-06AA-69718B657E40}"/>
              </a:ext>
            </a:extLst>
          </p:cNvPr>
          <p:cNvSpPr>
            <a:spLocks noGrp="1"/>
          </p:cNvSpPr>
          <p:nvPr>
            <p:ph type="title"/>
          </p:nvPr>
        </p:nvSpPr>
        <p:spPr/>
        <p:txBody>
          <a:bodyPr/>
          <a:lstStyle/>
          <a:p>
            <a:r>
              <a:rPr kumimoji="1" lang="en-US" altLang="ja-JP" dirty="0"/>
              <a:t>2.1 </a:t>
            </a:r>
            <a:r>
              <a:rPr kumimoji="1" lang="ja-JP" altLang="en-US"/>
              <a:t>経済成長理論</a:t>
            </a:r>
          </a:p>
        </p:txBody>
      </p:sp>
      <p:sp>
        <p:nvSpPr>
          <p:cNvPr id="3" name="コンテンツ プレースホルダー 2">
            <a:extLst>
              <a:ext uri="{FF2B5EF4-FFF2-40B4-BE49-F238E27FC236}">
                <a16:creationId xmlns:a16="http://schemas.microsoft.com/office/drawing/2014/main" id="{0E98E77D-56CB-CA40-1E56-8719DF435F63}"/>
              </a:ext>
            </a:extLst>
          </p:cNvPr>
          <p:cNvSpPr>
            <a:spLocks noGrp="1"/>
          </p:cNvSpPr>
          <p:nvPr>
            <p:ph idx="1"/>
          </p:nvPr>
        </p:nvSpPr>
        <p:spPr/>
        <p:txBody>
          <a:bodyPr/>
          <a:lstStyle/>
          <a:p>
            <a:r>
              <a:rPr kumimoji="1" lang="en-US" altLang="ja-JP" dirty="0"/>
              <a:t>Y = C + I</a:t>
            </a:r>
          </a:p>
          <a:p>
            <a:pPr lvl="1"/>
            <a:r>
              <a:rPr lang="en-US" altLang="ja-JP" dirty="0"/>
              <a:t>Post Keynesian E.  I</a:t>
            </a:r>
            <a:r>
              <a:rPr lang="ja-JP" altLang="en-US"/>
              <a:t>が</a:t>
            </a:r>
            <a:r>
              <a:rPr lang="en-US" altLang="ja-JP" dirty="0"/>
              <a:t>S</a:t>
            </a:r>
            <a:r>
              <a:rPr lang="ja-JP" altLang="en-US"/>
              <a:t>を決める。</a:t>
            </a:r>
            <a:endParaRPr lang="en-US" altLang="ja-JP" dirty="0"/>
          </a:p>
          <a:p>
            <a:pPr lvl="1"/>
            <a:r>
              <a:rPr lang="en-US" altLang="ja-JP" dirty="0"/>
              <a:t>C</a:t>
            </a:r>
            <a:r>
              <a:rPr kumimoji="1" lang="en-US" altLang="ja-JP" dirty="0"/>
              <a:t> = Y – S </a:t>
            </a:r>
            <a:r>
              <a:rPr kumimoji="1" lang="ja-JP" altLang="en-US"/>
              <a:t>ならば、</a:t>
            </a:r>
            <a:r>
              <a:rPr lang="ja-JP" altLang="en-US"/>
              <a:t>結局、</a:t>
            </a:r>
            <a:r>
              <a:rPr lang="en-US" altLang="ja-JP" dirty="0"/>
              <a:t>Y</a:t>
            </a:r>
            <a:r>
              <a:rPr lang="ja-JP" altLang="en-US"/>
              <a:t>は</a:t>
            </a:r>
            <a:r>
              <a:rPr lang="en-US" altLang="ja-JP" dirty="0"/>
              <a:t>I</a:t>
            </a:r>
            <a:r>
              <a:rPr lang="ja-JP" altLang="en-US"/>
              <a:t>が決めている。</a:t>
            </a:r>
            <a:endParaRPr lang="en-US" altLang="ja-JP" dirty="0"/>
          </a:p>
          <a:p>
            <a:pPr lvl="1"/>
            <a:r>
              <a:rPr lang="ja-JP" altLang="en-US"/>
              <a:t>この論理は再編成が必要。ここでは議論しない。</a:t>
            </a:r>
            <a:endParaRPr lang="en-US" altLang="ja-JP" dirty="0"/>
          </a:p>
          <a:p>
            <a:r>
              <a:rPr kumimoji="1" lang="en-US" altLang="ja-JP" dirty="0"/>
              <a:t>I </a:t>
            </a:r>
            <a:r>
              <a:rPr kumimoji="1" lang="ja-JP" altLang="en-US"/>
              <a:t>は</a:t>
            </a:r>
            <a:r>
              <a:rPr lang="ja-JP" altLang="en-US"/>
              <a:t>貯蓄、内部留保、金融によって制約されるが、利潤機会に依存する。</a:t>
            </a:r>
            <a:endParaRPr lang="en-US" altLang="ja-JP" dirty="0"/>
          </a:p>
          <a:p>
            <a:pPr lvl="1"/>
            <a:r>
              <a:rPr kumimoji="1" lang="ja-JP" altLang="en-US"/>
              <a:t>投資機会があっても、それが国内でなされない状況が生じていた。</a:t>
            </a:r>
            <a:r>
              <a:rPr kumimoji="1" lang="en-US" altLang="ja-JP" dirty="0"/>
              <a:t> </a:t>
            </a:r>
            <a:r>
              <a:rPr kumimoji="1" lang="ja-JP" altLang="en-US"/>
              <a:t>　</a:t>
            </a:r>
          </a:p>
        </p:txBody>
      </p:sp>
      <p:sp>
        <p:nvSpPr>
          <p:cNvPr id="4" name="日付プレースホルダー 3">
            <a:extLst>
              <a:ext uri="{FF2B5EF4-FFF2-40B4-BE49-F238E27FC236}">
                <a16:creationId xmlns:a16="http://schemas.microsoft.com/office/drawing/2014/main" id="{77C05FCA-3466-4ADE-5DF6-238373788777}"/>
              </a:ext>
            </a:extLst>
          </p:cNvPr>
          <p:cNvSpPr>
            <a:spLocks noGrp="1"/>
          </p:cNvSpPr>
          <p:nvPr>
            <p:ph type="dt" sz="half" idx="10"/>
          </p:nvPr>
        </p:nvSpPr>
        <p:spPr/>
        <p:txBody>
          <a:bodyPr/>
          <a:lstStyle/>
          <a:p>
            <a:pPr>
              <a:defRPr/>
            </a:pPr>
            <a:r>
              <a:rPr lang="en-US" altLang="ja-JP"/>
              <a:t>2023.11.12</a:t>
            </a:r>
          </a:p>
        </p:txBody>
      </p:sp>
      <p:sp>
        <p:nvSpPr>
          <p:cNvPr id="5" name="フッター プレースホルダー 4">
            <a:extLst>
              <a:ext uri="{FF2B5EF4-FFF2-40B4-BE49-F238E27FC236}">
                <a16:creationId xmlns:a16="http://schemas.microsoft.com/office/drawing/2014/main" id="{271FA412-084E-10CE-7585-0BD0469A933B}"/>
              </a:ext>
            </a:extLst>
          </p:cNvPr>
          <p:cNvSpPr>
            <a:spLocks noGrp="1"/>
          </p:cNvSpPr>
          <p:nvPr>
            <p:ph type="ftr" sz="quarter" idx="11"/>
          </p:nvPr>
        </p:nvSpPr>
        <p:spPr/>
        <p:txBody>
          <a:bodyPr/>
          <a:lstStyle/>
          <a:p>
            <a:pPr>
              <a:defRPr/>
            </a:pPr>
            <a:r>
              <a:rPr lang="ja-JP" altLang="en-US"/>
              <a:t>塩沢由典</a:t>
            </a:r>
            <a:endParaRPr lang="en-US" altLang="ja-JP"/>
          </a:p>
        </p:txBody>
      </p:sp>
      <p:sp>
        <p:nvSpPr>
          <p:cNvPr id="6" name="スライド番号プレースホルダー 5">
            <a:extLst>
              <a:ext uri="{FF2B5EF4-FFF2-40B4-BE49-F238E27FC236}">
                <a16:creationId xmlns:a16="http://schemas.microsoft.com/office/drawing/2014/main" id="{88482DE4-2CDA-BE8B-30EF-058685540ECB}"/>
              </a:ext>
            </a:extLst>
          </p:cNvPr>
          <p:cNvSpPr>
            <a:spLocks noGrp="1"/>
          </p:cNvSpPr>
          <p:nvPr>
            <p:ph type="sldNum" sz="quarter" idx="12"/>
          </p:nvPr>
        </p:nvSpPr>
        <p:spPr/>
        <p:txBody>
          <a:bodyPr/>
          <a:lstStyle/>
          <a:p>
            <a:pPr>
              <a:defRPr/>
            </a:pPr>
            <a:fld id="{D32D396F-AD62-B348-8EBC-B979D3BF26EC}" type="slidenum">
              <a:rPr lang="ja-JP" altLang="en-US" smtClean="0"/>
              <a:pPr>
                <a:defRPr/>
              </a:pPr>
              <a:t>15</a:t>
            </a:fld>
            <a:endParaRPr lang="en-US" altLang="ja-JP"/>
          </a:p>
        </p:txBody>
      </p:sp>
    </p:spTree>
    <p:extLst>
      <p:ext uri="{BB962C8B-B14F-4D97-AF65-F5344CB8AC3E}">
        <p14:creationId xmlns:p14="http://schemas.microsoft.com/office/powerpoint/2010/main" val="4000610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24AC30-E73E-EAB7-8875-4A6F84B24753}"/>
              </a:ext>
            </a:extLst>
          </p:cNvPr>
          <p:cNvSpPr>
            <a:spLocks noGrp="1"/>
          </p:cNvSpPr>
          <p:nvPr>
            <p:ph type="title"/>
          </p:nvPr>
        </p:nvSpPr>
        <p:spPr/>
        <p:txBody>
          <a:bodyPr/>
          <a:lstStyle/>
          <a:p>
            <a:r>
              <a:rPr kumimoji="1" lang="en-US" altLang="ja-JP" dirty="0"/>
              <a:t>2.2 </a:t>
            </a:r>
            <a:r>
              <a:rPr kumimoji="1" lang="ja-JP" altLang="en-US"/>
              <a:t>経済発展論</a:t>
            </a:r>
          </a:p>
        </p:txBody>
      </p:sp>
      <p:sp>
        <p:nvSpPr>
          <p:cNvPr id="3" name="コンテンツ プレースホルダー 2">
            <a:extLst>
              <a:ext uri="{FF2B5EF4-FFF2-40B4-BE49-F238E27FC236}">
                <a16:creationId xmlns:a16="http://schemas.microsoft.com/office/drawing/2014/main" id="{5701368F-89B9-06AA-26ED-F9126828F8FF}"/>
              </a:ext>
            </a:extLst>
          </p:cNvPr>
          <p:cNvSpPr>
            <a:spLocks noGrp="1"/>
          </p:cNvSpPr>
          <p:nvPr>
            <p:ph idx="1"/>
          </p:nvPr>
        </p:nvSpPr>
        <p:spPr/>
        <p:txBody>
          <a:bodyPr/>
          <a:lstStyle/>
          <a:p>
            <a:r>
              <a:rPr kumimoji="1" lang="ja-JP" altLang="en-US"/>
              <a:t>問題</a:t>
            </a:r>
            <a:r>
              <a:rPr lang="en-US" altLang="ja-JP" dirty="0"/>
              <a:t>  </a:t>
            </a:r>
            <a:r>
              <a:rPr kumimoji="1" lang="ja-JP" altLang="en-US"/>
              <a:t>成長理論と発展論との分離</a:t>
            </a:r>
            <a:endParaRPr kumimoji="1" lang="en-US" altLang="ja-JP" dirty="0"/>
          </a:p>
          <a:p>
            <a:r>
              <a:rPr lang="ja-JP" altLang="en-US"/>
              <a:t>成長理論</a:t>
            </a:r>
            <a:endParaRPr lang="en-US" altLang="ja-JP" dirty="0"/>
          </a:p>
          <a:p>
            <a:pPr lvl="1"/>
            <a:r>
              <a:rPr kumimoji="1" lang="en-US" altLang="ja-JP" dirty="0"/>
              <a:t>(0) Harrod, Hicks (1) Solow (2) P. Romer</a:t>
            </a:r>
          </a:p>
          <a:p>
            <a:pPr lvl="1"/>
            <a:r>
              <a:rPr lang="ja-JP" altLang="en-US"/>
              <a:t>進化経済学</a:t>
            </a:r>
            <a:r>
              <a:rPr lang="en-US" altLang="ja-JP" dirty="0"/>
              <a:t>(Nelson &amp; Winter, </a:t>
            </a:r>
            <a:r>
              <a:rPr lang="en-US" altLang="ja-JP" dirty="0" err="1"/>
              <a:t>Dosi</a:t>
            </a:r>
            <a:r>
              <a:rPr lang="en-US" altLang="ja-JP" dirty="0"/>
              <a:t>)</a:t>
            </a:r>
          </a:p>
          <a:p>
            <a:pPr lvl="1"/>
            <a:r>
              <a:rPr kumimoji="1" lang="ja-JP" altLang="en-US"/>
              <a:t>成長の主要駆動因は技術進歩</a:t>
            </a:r>
            <a:r>
              <a:rPr kumimoji="1" lang="en-US" altLang="ja-JP" dirty="0"/>
              <a:t>(Cf. </a:t>
            </a:r>
            <a:r>
              <a:rPr kumimoji="1" lang="en-US" altLang="ja-JP" dirty="0" err="1"/>
              <a:t>Shiozawa</a:t>
            </a:r>
            <a:r>
              <a:rPr kumimoji="1" lang="en-US" altLang="ja-JP" dirty="0"/>
              <a:t> 2020)</a:t>
            </a:r>
          </a:p>
          <a:p>
            <a:r>
              <a:rPr lang="ja-JP" altLang="en-US"/>
              <a:t>発展論</a:t>
            </a:r>
            <a:endParaRPr lang="en-US" altLang="ja-JP" dirty="0"/>
          </a:p>
          <a:p>
            <a:pPr lvl="1"/>
            <a:r>
              <a:rPr kumimoji="1" lang="ja-JP" altLang="en-US"/>
              <a:t>諸制度のネットワーク、未発達</a:t>
            </a:r>
            <a:r>
              <a:rPr kumimoji="1" lang="en-US" altLang="ja-JP" dirty="0"/>
              <a:t>?</a:t>
            </a:r>
            <a:endParaRPr kumimoji="1" lang="ja-JP" altLang="en-US"/>
          </a:p>
        </p:txBody>
      </p:sp>
      <p:sp>
        <p:nvSpPr>
          <p:cNvPr id="4" name="日付プレースホルダー 3">
            <a:extLst>
              <a:ext uri="{FF2B5EF4-FFF2-40B4-BE49-F238E27FC236}">
                <a16:creationId xmlns:a16="http://schemas.microsoft.com/office/drawing/2014/main" id="{0EC64E95-58CC-7603-1295-08F4D22BE7A5}"/>
              </a:ext>
            </a:extLst>
          </p:cNvPr>
          <p:cNvSpPr>
            <a:spLocks noGrp="1"/>
          </p:cNvSpPr>
          <p:nvPr>
            <p:ph type="dt" sz="half" idx="10"/>
          </p:nvPr>
        </p:nvSpPr>
        <p:spPr/>
        <p:txBody>
          <a:bodyPr/>
          <a:lstStyle/>
          <a:p>
            <a:pPr>
              <a:defRPr/>
            </a:pPr>
            <a:r>
              <a:rPr lang="en-US" altLang="ja-JP"/>
              <a:t>2023.11.12</a:t>
            </a:r>
          </a:p>
        </p:txBody>
      </p:sp>
      <p:sp>
        <p:nvSpPr>
          <p:cNvPr id="5" name="フッター プレースホルダー 4">
            <a:extLst>
              <a:ext uri="{FF2B5EF4-FFF2-40B4-BE49-F238E27FC236}">
                <a16:creationId xmlns:a16="http://schemas.microsoft.com/office/drawing/2014/main" id="{756DBE66-19FA-DDA8-3D93-684007A97F1E}"/>
              </a:ext>
            </a:extLst>
          </p:cNvPr>
          <p:cNvSpPr>
            <a:spLocks noGrp="1"/>
          </p:cNvSpPr>
          <p:nvPr>
            <p:ph type="ftr" sz="quarter" idx="11"/>
          </p:nvPr>
        </p:nvSpPr>
        <p:spPr/>
        <p:txBody>
          <a:bodyPr/>
          <a:lstStyle/>
          <a:p>
            <a:pPr>
              <a:defRPr/>
            </a:pPr>
            <a:r>
              <a:rPr lang="ja-JP" altLang="en-US"/>
              <a:t>塩沢由典</a:t>
            </a:r>
            <a:endParaRPr lang="en-US" altLang="ja-JP"/>
          </a:p>
        </p:txBody>
      </p:sp>
      <p:sp>
        <p:nvSpPr>
          <p:cNvPr id="6" name="スライド番号プレースホルダー 5">
            <a:extLst>
              <a:ext uri="{FF2B5EF4-FFF2-40B4-BE49-F238E27FC236}">
                <a16:creationId xmlns:a16="http://schemas.microsoft.com/office/drawing/2014/main" id="{5F32E3CA-7F4A-8B6A-1269-E2A5B557EAEE}"/>
              </a:ext>
            </a:extLst>
          </p:cNvPr>
          <p:cNvSpPr>
            <a:spLocks noGrp="1"/>
          </p:cNvSpPr>
          <p:nvPr>
            <p:ph type="sldNum" sz="quarter" idx="12"/>
          </p:nvPr>
        </p:nvSpPr>
        <p:spPr/>
        <p:txBody>
          <a:bodyPr/>
          <a:lstStyle/>
          <a:p>
            <a:pPr>
              <a:defRPr/>
            </a:pPr>
            <a:fld id="{D32D396F-AD62-B348-8EBC-B979D3BF26EC}" type="slidenum">
              <a:rPr lang="ja-JP" altLang="en-US" smtClean="0"/>
              <a:pPr>
                <a:defRPr/>
              </a:pPr>
              <a:t>16</a:t>
            </a:fld>
            <a:endParaRPr lang="en-US" altLang="ja-JP"/>
          </a:p>
        </p:txBody>
      </p:sp>
    </p:spTree>
    <p:extLst>
      <p:ext uri="{BB962C8B-B14F-4D97-AF65-F5344CB8AC3E}">
        <p14:creationId xmlns:p14="http://schemas.microsoft.com/office/powerpoint/2010/main" val="468872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F6D2D7-935E-0E08-952F-7F5D7FBFE7E5}"/>
              </a:ext>
            </a:extLst>
          </p:cNvPr>
          <p:cNvSpPr>
            <a:spLocks noGrp="1"/>
          </p:cNvSpPr>
          <p:nvPr>
            <p:ph type="title"/>
          </p:nvPr>
        </p:nvSpPr>
        <p:spPr/>
        <p:txBody>
          <a:bodyPr/>
          <a:lstStyle/>
          <a:p>
            <a:r>
              <a:rPr lang="en-US" altLang="ja-JP" dirty="0"/>
              <a:t>3</a:t>
            </a:r>
            <a:r>
              <a:rPr kumimoji="1" lang="en-US" altLang="ja-JP" dirty="0"/>
              <a:t>. </a:t>
            </a:r>
            <a:r>
              <a:rPr kumimoji="1" lang="ja-JP" altLang="en-US"/>
              <a:t>貿易理論</a:t>
            </a:r>
            <a:r>
              <a:rPr kumimoji="1" lang="en-US" altLang="ja-JP" sz="4000" dirty="0"/>
              <a:t>(</a:t>
            </a:r>
            <a:r>
              <a:rPr kumimoji="1" lang="ja-JP" altLang="en-US" sz="4000"/>
              <a:t>国際ミクロ経済学</a:t>
            </a:r>
            <a:r>
              <a:rPr kumimoji="1" lang="en-US" altLang="ja-JP" sz="4000" dirty="0"/>
              <a:t>)</a:t>
            </a:r>
            <a:endParaRPr kumimoji="1" lang="ja-JP" altLang="en-US" sz="4000"/>
          </a:p>
        </p:txBody>
      </p:sp>
      <p:sp>
        <p:nvSpPr>
          <p:cNvPr id="3" name="コンテンツ プレースホルダー 2">
            <a:extLst>
              <a:ext uri="{FF2B5EF4-FFF2-40B4-BE49-F238E27FC236}">
                <a16:creationId xmlns:a16="http://schemas.microsoft.com/office/drawing/2014/main" id="{41E81DC9-FACB-463D-02BA-9B7BFBCD4F5A}"/>
              </a:ext>
            </a:extLst>
          </p:cNvPr>
          <p:cNvSpPr>
            <a:spLocks noGrp="1"/>
          </p:cNvSpPr>
          <p:nvPr>
            <p:ph idx="1"/>
          </p:nvPr>
        </p:nvSpPr>
        <p:spPr/>
        <p:txBody>
          <a:bodyPr/>
          <a:lstStyle/>
          <a:p>
            <a:r>
              <a:rPr kumimoji="1" lang="ja-JP" altLang="en-US"/>
              <a:t>主流派の貿易理論</a:t>
            </a:r>
            <a:r>
              <a:rPr kumimoji="1" lang="en-US" altLang="ja-JP" sz="3200" dirty="0"/>
              <a:t>(4</a:t>
            </a:r>
            <a:r>
              <a:rPr kumimoji="1" lang="ja-JP" altLang="en-US" sz="3200"/>
              <a:t>つの世代</a:t>
            </a:r>
            <a:r>
              <a:rPr kumimoji="1" lang="en-US" altLang="ja-JP" sz="3200" dirty="0"/>
              <a:t>)</a:t>
            </a:r>
          </a:p>
          <a:p>
            <a:pPr lvl="1"/>
            <a:r>
              <a:rPr lang="en-US" altLang="ja-JP" dirty="0"/>
              <a:t>(</a:t>
            </a:r>
            <a:r>
              <a:rPr lang="ja-JP" altLang="en-US"/>
              <a:t>教科書版</a:t>
            </a:r>
            <a:r>
              <a:rPr lang="en-US" altLang="ja-JP" dirty="0"/>
              <a:t>)</a:t>
            </a:r>
            <a:r>
              <a:rPr lang="ja-JP" altLang="en-US"/>
              <a:t>　</a:t>
            </a:r>
            <a:r>
              <a:rPr lang="en-US" altLang="ja-JP" dirty="0"/>
              <a:t>Ricardo</a:t>
            </a:r>
            <a:r>
              <a:rPr lang="ja-JP" altLang="en-US"/>
              <a:t>理論</a:t>
            </a:r>
            <a:r>
              <a:rPr lang="en-US" altLang="ja-JP" dirty="0"/>
              <a:t>(</a:t>
            </a:r>
            <a:r>
              <a:rPr lang="ja-JP" altLang="en-US"/>
              <a:t>比較優位</a:t>
            </a:r>
            <a:r>
              <a:rPr lang="en-US" altLang="ja-JP" dirty="0"/>
              <a:t>)</a:t>
            </a:r>
          </a:p>
          <a:p>
            <a:pPr lvl="1"/>
            <a:r>
              <a:rPr kumimoji="1" lang="en-US" altLang="ja-JP" dirty="0"/>
              <a:t>HO</a:t>
            </a:r>
            <a:r>
              <a:rPr kumimoji="1" lang="ja-JP" altLang="en-US"/>
              <a:t>の理論</a:t>
            </a:r>
            <a:r>
              <a:rPr kumimoji="1" lang="en-US" altLang="ja-JP" dirty="0"/>
              <a:t>(HOS, HOV, </a:t>
            </a:r>
            <a:r>
              <a:rPr kumimoji="1" lang="ja-JP" altLang="en-US"/>
              <a:t>要素価格均等化</a:t>
            </a:r>
            <a:r>
              <a:rPr kumimoji="1" lang="en-US" altLang="ja-JP" dirty="0"/>
              <a:t>)</a:t>
            </a:r>
          </a:p>
          <a:p>
            <a:pPr lvl="1"/>
            <a:r>
              <a:rPr lang="ja-JP" altLang="en-US"/>
              <a:t>新貿易論</a:t>
            </a:r>
            <a:r>
              <a:rPr lang="en-US" altLang="ja-JP" dirty="0"/>
              <a:t>(1970’s)</a:t>
            </a:r>
            <a:r>
              <a:rPr lang="ja-JP" altLang="en-US"/>
              <a:t>　産業内貿易</a:t>
            </a:r>
            <a:endParaRPr lang="en-US" altLang="ja-JP" dirty="0"/>
          </a:p>
          <a:p>
            <a:pPr lvl="1"/>
            <a:r>
              <a:rPr lang="ja-JP" altLang="en-US"/>
              <a:t>新々貿易論</a:t>
            </a:r>
            <a:r>
              <a:rPr lang="en-US" altLang="ja-JP" dirty="0"/>
              <a:t>(2000’s)</a:t>
            </a:r>
            <a:r>
              <a:rPr lang="ja-JP" altLang="en-US"/>
              <a:t>　</a:t>
            </a:r>
            <a:r>
              <a:rPr lang="ja-JP" altLang="en-US" sz="2400"/>
              <a:t>一国開放経済、企業間格差</a:t>
            </a:r>
            <a:endParaRPr lang="en-US" altLang="ja-JP" sz="2400" dirty="0"/>
          </a:p>
          <a:p>
            <a:pPr lvl="1"/>
            <a:r>
              <a:rPr kumimoji="1" lang="ja-JP" altLang="en-US"/>
              <a:t>サービス・リンク</a:t>
            </a:r>
            <a:r>
              <a:rPr kumimoji="1" lang="en-US" altLang="ja-JP" dirty="0"/>
              <a:t>(Jones</a:t>
            </a:r>
            <a:r>
              <a:rPr kumimoji="1" lang="ja-JP" altLang="en-US"/>
              <a:t>など</a:t>
            </a:r>
            <a:r>
              <a:rPr kumimoji="1" lang="en-US" altLang="ja-JP" dirty="0"/>
              <a:t>)</a:t>
            </a:r>
            <a:r>
              <a:rPr kumimoji="1" lang="en-US" altLang="ja-JP" sz="2400" dirty="0"/>
              <a:t> </a:t>
            </a:r>
            <a:r>
              <a:rPr kumimoji="1" lang="ja-JP" altLang="en-US" sz="2400"/>
              <a:t>生産工程の分割</a:t>
            </a:r>
            <a:endParaRPr kumimoji="1" lang="en-US" altLang="ja-JP" sz="2400" dirty="0"/>
          </a:p>
          <a:p>
            <a:r>
              <a:rPr kumimoji="1" lang="ja-JP" altLang="en-US"/>
              <a:t>新しい国際価値論</a:t>
            </a:r>
            <a:endParaRPr kumimoji="1" lang="en-US" altLang="ja-JP" dirty="0"/>
          </a:p>
          <a:p>
            <a:pPr lvl="1"/>
            <a:r>
              <a:rPr kumimoji="1" lang="ja-JP" altLang="en-US"/>
              <a:t>「正則な国際価値」が中核</a:t>
            </a:r>
            <a:r>
              <a:rPr kumimoji="1" lang="en-US" altLang="ja-JP" dirty="0"/>
              <a:t>(</a:t>
            </a:r>
            <a:r>
              <a:rPr kumimoji="1" lang="ja-JP" altLang="en-US">
                <a:solidFill>
                  <a:srgbClr val="FF0000"/>
                </a:solidFill>
              </a:rPr>
              <a:t>後で説明</a:t>
            </a:r>
            <a:r>
              <a:rPr kumimoji="1" lang="en-US" altLang="ja-JP" dirty="0"/>
              <a:t>)</a:t>
            </a:r>
          </a:p>
          <a:p>
            <a:pPr lvl="1"/>
            <a:endParaRPr kumimoji="1" lang="ja-JP" altLang="en-US"/>
          </a:p>
        </p:txBody>
      </p:sp>
      <p:sp>
        <p:nvSpPr>
          <p:cNvPr id="4" name="日付プレースホルダー 3">
            <a:extLst>
              <a:ext uri="{FF2B5EF4-FFF2-40B4-BE49-F238E27FC236}">
                <a16:creationId xmlns:a16="http://schemas.microsoft.com/office/drawing/2014/main" id="{BFECB902-E594-9B28-373E-679EA45C0993}"/>
              </a:ext>
            </a:extLst>
          </p:cNvPr>
          <p:cNvSpPr>
            <a:spLocks noGrp="1"/>
          </p:cNvSpPr>
          <p:nvPr>
            <p:ph type="dt" sz="half" idx="10"/>
          </p:nvPr>
        </p:nvSpPr>
        <p:spPr/>
        <p:txBody>
          <a:bodyPr/>
          <a:lstStyle/>
          <a:p>
            <a:pPr>
              <a:defRPr/>
            </a:pPr>
            <a:r>
              <a:rPr lang="en-US" altLang="ja-JP"/>
              <a:t>2023.11.12</a:t>
            </a:r>
          </a:p>
        </p:txBody>
      </p:sp>
      <p:sp>
        <p:nvSpPr>
          <p:cNvPr id="5" name="スライド番号プレースホルダー 4">
            <a:extLst>
              <a:ext uri="{FF2B5EF4-FFF2-40B4-BE49-F238E27FC236}">
                <a16:creationId xmlns:a16="http://schemas.microsoft.com/office/drawing/2014/main" id="{3D051D95-E026-6811-4089-A7720E085074}"/>
              </a:ext>
            </a:extLst>
          </p:cNvPr>
          <p:cNvSpPr>
            <a:spLocks noGrp="1"/>
          </p:cNvSpPr>
          <p:nvPr>
            <p:ph type="sldNum" sz="quarter" idx="12"/>
          </p:nvPr>
        </p:nvSpPr>
        <p:spPr/>
        <p:txBody>
          <a:bodyPr/>
          <a:lstStyle/>
          <a:p>
            <a:pPr>
              <a:defRPr/>
            </a:pPr>
            <a:fld id="{D32D396F-AD62-B348-8EBC-B979D3BF26EC}" type="slidenum">
              <a:rPr lang="ja-JP" altLang="en-US" smtClean="0"/>
              <a:pPr>
                <a:defRPr/>
              </a:pPr>
              <a:t>17</a:t>
            </a:fld>
            <a:endParaRPr lang="en-US" altLang="ja-JP"/>
          </a:p>
        </p:txBody>
      </p:sp>
      <p:sp>
        <p:nvSpPr>
          <p:cNvPr id="6" name="フッター プレースホルダー 5">
            <a:extLst>
              <a:ext uri="{FF2B5EF4-FFF2-40B4-BE49-F238E27FC236}">
                <a16:creationId xmlns:a16="http://schemas.microsoft.com/office/drawing/2014/main" id="{E753CB67-EBED-15AC-B3F8-06434C5228AC}"/>
              </a:ext>
            </a:extLst>
          </p:cNvPr>
          <p:cNvSpPr>
            <a:spLocks noGrp="1"/>
          </p:cNvSpPr>
          <p:nvPr>
            <p:ph type="ftr" sz="quarter" idx="11"/>
          </p:nvPr>
        </p:nvSpPr>
        <p:spPr/>
        <p:txBody>
          <a:bodyPr/>
          <a:lstStyle/>
          <a:p>
            <a:pPr>
              <a:defRPr/>
            </a:pPr>
            <a:r>
              <a:rPr lang="ja-JP" altLang="en-US"/>
              <a:t>塩沢由典</a:t>
            </a:r>
            <a:endParaRPr lang="en-US" altLang="ja-JP"/>
          </a:p>
        </p:txBody>
      </p:sp>
    </p:spTree>
    <p:extLst>
      <p:ext uri="{BB962C8B-B14F-4D97-AF65-F5344CB8AC3E}">
        <p14:creationId xmlns:p14="http://schemas.microsoft.com/office/powerpoint/2010/main" val="4205675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E23D00-56A5-306A-1966-8DD2E023939C}"/>
              </a:ext>
            </a:extLst>
          </p:cNvPr>
          <p:cNvSpPr>
            <a:spLocks noGrp="1"/>
          </p:cNvSpPr>
          <p:nvPr>
            <p:ph type="title"/>
          </p:nvPr>
        </p:nvSpPr>
        <p:spPr/>
        <p:txBody>
          <a:bodyPr/>
          <a:lstStyle/>
          <a:p>
            <a:r>
              <a:rPr kumimoji="1" lang="en-US" altLang="ja-JP" dirty="0"/>
              <a:t>Ingram</a:t>
            </a:r>
            <a:r>
              <a:rPr kumimoji="1" lang="ja-JP" altLang="en-US"/>
              <a:t>の寓話</a:t>
            </a:r>
            <a:r>
              <a:rPr kumimoji="1" lang="en-US" altLang="ja-JP" sz="2800" dirty="0"/>
              <a:t>(Krugman 1998 Pop Internationalism, p.119)</a:t>
            </a:r>
            <a:endParaRPr kumimoji="1" lang="ja-JP" altLang="en-US" sz="2800"/>
          </a:p>
        </p:txBody>
      </p:sp>
      <p:sp>
        <p:nvSpPr>
          <p:cNvPr id="3" name="コンテンツ プレースホルダー 2">
            <a:extLst>
              <a:ext uri="{FF2B5EF4-FFF2-40B4-BE49-F238E27FC236}">
                <a16:creationId xmlns:a16="http://schemas.microsoft.com/office/drawing/2014/main" id="{43B6FBD9-ED72-9CC3-43F6-716DA2C8D40A}"/>
              </a:ext>
            </a:extLst>
          </p:cNvPr>
          <p:cNvSpPr>
            <a:spLocks noGrp="1"/>
          </p:cNvSpPr>
          <p:nvPr>
            <p:ph idx="1"/>
          </p:nvPr>
        </p:nvSpPr>
        <p:spPr/>
        <p:txBody>
          <a:bodyPr/>
          <a:lstStyle/>
          <a:p>
            <a:r>
              <a:rPr kumimoji="1" lang="en-US" altLang="ja-JP" sz="2800" dirty="0"/>
              <a:t>Krugman (p.119) [T]</a:t>
            </a:r>
            <a:r>
              <a:rPr kumimoji="1" lang="en-US" altLang="ja-JP" sz="2800" dirty="0" err="1"/>
              <a:t>rade</a:t>
            </a:r>
            <a:r>
              <a:rPr kumimoji="1" lang="en-US" altLang="ja-JP" sz="2800" dirty="0"/>
              <a:t> is just another economic activity, subject to </a:t>
            </a:r>
            <a:r>
              <a:rPr kumimoji="1" lang="en-US" altLang="ja-JP" sz="2800" dirty="0" err="1"/>
              <a:t>th</a:t>
            </a:r>
            <a:r>
              <a:rPr kumimoji="1" lang="en-US" altLang="ja-JP" sz="2800" dirty="0"/>
              <a:t> same principles as anything else.</a:t>
            </a:r>
            <a:endParaRPr lang="en-US" altLang="ja-JP" sz="2800" dirty="0"/>
          </a:p>
          <a:p>
            <a:r>
              <a:rPr kumimoji="1" lang="en-US" altLang="ja-JP" sz="2800" dirty="0"/>
              <a:t>Ingram</a:t>
            </a:r>
            <a:r>
              <a:rPr kumimoji="1" lang="ja-JP" altLang="en-US" sz="2800"/>
              <a:t>の寓話</a:t>
            </a:r>
            <a:r>
              <a:rPr kumimoji="1" lang="en-US" altLang="ja-JP" sz="2800" dirty="0"/>
              <a:t>(Ingram 1983 International Economics) </a:t>
            </a:r>
          </a:p>
          <a:p>
            <a:pPr lvl="1"/>
            <a:r>
              <a:rPr kumimoji="1" lang="ja-JP" altLang="en-US" sz="2000"/>
              <a:t>ある</a:t>
            </a:r>
            <a:r>
              <a:rPr lang="ja-JP" altLang="en-US" sz="2000"/>
              <a:t>企業家が新発明</a:t>
            </a:r>
            <a:r>
              <a:rPr lang="en-US" altLang="ja-JP" sz="2000" dirty="0"/>
              <a:t>: </a:t>
            </a:r>
            <a:r>
              <a:rPr lang="ja-JP" altLang="en-US" sz="2000"/>
              <a:t>米国の小麦・木材などから高級な消費財を生産する秘密の技術を発明。企業家は産業界の英雄と称えられた。</a:t>
            </a:r>
            <a:endParaRPr lang="en-US" altLang="ja-JP" sz="2000" dirty="0"/>
          </a:p>
          <a:p>
            <a:pPr lvl="1"/>
            <a:r>
              <a:rPr lang="ja-JP" altLang="en-US" sz="2000"/>
              <a:t>しばらくしてある記者は次の発見をする。企業家の「発明」は小麦・木材などをアジアに輸出しその売り上げで高級消費財を購入して輸入していたのだ。</a:t>
            </a:r>
            <a:endParaRPr lang="en-US" altLang="ja-JP" sz="2000" dirty="0"/>
          </a:p>
          <a:p>
            <a:pPr lvl="1"/>
            <a:r>
              <a:rPr lang="ja-JP" altLang="en-US" sz="2000"/>
              <a:t>新発明による</a:t>
            </a:r>
            <a:r>
              <a:rPr kumimoji="1" lang="ja-JP" altLang="en-US" sz="2000"/>
              <a:t>国内での雇用減少と貿易とは同じ経済行為であり、貿易による雇用喪失は、発明による雇用減と同質のものだ。</a:t>
            </a:r>
            <a:endParaRPr kumimoji="1" lang="en-US" altLang="ja-JP" sz="2000" dirty="0"/>
          </a:p>
        </p:txBody>
      </p:sp>
      <p:sp>
        <p:nvSpPr>
          <p:cNvPr id="4" name="日付プレースホルダー 3">
            <a:extLst>
              <a:ext uri="{FF2B5EF4-FFF2-40B4-BE49-F238E27FC236}">
                <a16:creationId xmlns:a16="http://schemas.microsoft.com/office/drawing/2014/main" id="{DFEF2D02-01E3-E6D4-A1A1-930D9A95DA0E}"/>
              </a:ext>
            </a:extLst>
          </p:cNvPr>
          <p:cNvSpPr>
            <a:spLocks noGrp="1"/>
          </p:cNvSpPr>
          <p:nvPr>
            <p:ph type="dt" sz="half" idx="10"/>
          </p:nvPr>
        </p:nvSpPr>
        <p:spPr/>
        <p:txBody>
          <a:bodyPr/>
          <a:lstStyle/>
          <a:p>
            <a:pPr>
              <a:defRPr/>
            </a:pPr>
            <a:r>
              <a:rPr lang="en-US" altLang="ja-JP"/>
              <a:t>2023.11.12</a:t>
            </a:r>
          </a:p>
        </p:txBody>
      </p:sp>
      <p:sp>
        <p:nvSpPr>
          <p:cNvPr id="5" name="フッター プレースホルダー 4">
            <a:extLst>
              <a:ext uri="{FF2B5EF4-FFF2-40B4-BE49-F238E27FC236}">
                <a16:creationId xmlns:a16="http://schemas.microsoft.com/office/drawing/2014/main" id="{A68EAF38-B01D-7C45-837B-76E5EE65C042}"/>
              </a:ext>
            </a:extLst>
          </p:cNvPr>
          <p:cNvSpPr>
            <a:spLocks noGrp="1"/>
          </p:cNvSpPr>
          <p:nvPr>
            <p:ph type="ftr" sz="quarter" idx="11"/>
          </p:nvPr>
        </p:nvSpPr>
        <p:spPr/>
        <p:txBody>
          <a:bodyPr/>
          <a:lstStyle/>
          <a:p>
            <a:pPr>
              <a:defRPr/>
            </a:pPr>
            <a:r>
              <a:rPr lang="ja-JP" altLang="en-US"/>
              <a:t>塩沢由典</a:t>
            </a:r>
            <a:endParaRPr lang="en-US" altLang="ja-JP"/>
          </a:p>
        </p:txBody>
      </p:sp>
      <p:sp>
        <p:nvSpPr>
          <p:cNvPr id="6" name="スライド番号プレースホルダー 5">
            <a:extLst>
              <a:ext uri="{FF2B5EF4-FFF2-40B4-BE49-F238E27FC236}">
                <a16:creationId xmlns:a16="http://schemas.microsoft.com/office/drawing/2014/main" id="{FD9E3C3F-5ABF-7630-69B3-76074AD8C6BA}"/>
              </a:ext>
            </a:extLst>
          </p:cNvPr>
          <p:cNvSpPr>
            <a:spLocks noGrp="1"/>
          </p:cNvSpPr>
          <p:nvPr>
            <p:ph type="sldNum" sz="quarter" idx="12"/>
          </p:nvPr>
        </p:nvSpPr>
        <p:spPr/>
        <p:txBody>
          <a:bodyPr/>
          <a:lstStyle/>
          <a:p>
            <a:pPr>
              <a:defRPr/>
            </a:pPr>
            <a:fld id="{D32D396F-AD62-B348-8EBC-B979D3BF26EC}" type="slidenum">
              <a:rPr lang="ja-JP" altLang="en-US" smtClean="0"/>
              <a:pPr>
                <a:defRPr/>
              </a:pPr>
              <a:t>18</a:t>
            </a:fld>
            <a:endParaRPr lang="en-US" altLang="ja-JP"/>
          </a:p>
        </p:txBody>
      </p:sp>
    </p:spTree>
    <p:extLst>
      <p:ext uri="{BB962C8B-B14F-4D97-AF65-F5344CB8AC3E}">
        <p14:creationId xmlns:p14="http://schemas.microsoft.com/office/powerpoint/2010/main" val="2477736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9AF38C-C448-4772-678F-85F68DB27BF5}"/>
              </a:ext>
            </a:extLst>
          </p:cNvPr>
          <p:cNvSpPr>
            <a:spLocks noGrp="1"/>
          </p:cNvSpPr>
          <p:nvPr>
            <p:ph type="title"/>
          </p:nvPr>
        </p:nvSpPr>
        <p:spPr/>
        <p:txBody>
          <a:bodyPr/>
          <a:lstStyle/>
          <a:p>
            <a:r>
              <a:rPr kumimoji="1" lang="en-US" altLang="ja-JP" dirty="0"/>
              <a:t>Krugman</a:t>
            </a:r>
            <a:r>
              <a:rPr kumimoji="1" lang="ja-JP" altLang="en-US"/>
              <a:t>への反論</a:t>
            </a:r>
          </a:p>
        </p:txBody>
      </p:sp>
      <p:sp>
        <p:nvSpPr>
          <p:cNvPr id="3" name="コンテンツ プレースホルダー 2">
            <a:extLst>
              <a:ext uri="{FF2B5EF4-FFF2-40B4-BE49-F238E27FC236}">
                <a16:creationId xmlns:a16="http://schemas.microsoft.com/office/drawing/2014/main" id="{E2FC8CDB-4A92-5ED6-0A7F-FDED15A1321F}"/>
              </a:ext>
            </a:extLst>
          </p:cNvPr>
          <p:cNvSpPr>
            <a:spLocks noGrp="1"/>
          </p:cNvSpPr>
          <p:nvPr>
            <p:ph idx="1"/>
          </p:nvPr>
        </p:nvSpPr>
        <p:spPr/>
        <p:txBody>
          <a:bodyPr/>
          <a:lstStyle/>
          <a:p>
            <a:r>
              <a:rPr kumimoji="1" lang="en-US" altLang="ja-JP" sz="3200" dirty="0"/>
              <a:t>A</a:t>
            </a:r>
            <a:r>
              <a:rPr kumimoji="1" lang="ja-JP" altLang="en-US" sz="3200"/>
              <a:t>国国内で</a:t>
            </a:r>
            <a:r>
              <a:rPr kumimoji="1" lang="en-US" altLang="ja-JP" sz="3200" dirty="0"/>
              <a:t>10</a:t>
            </a:r>
            <a:r>
              <a:rPr kumimoji="1" lang="ja-JP" altLang="en-US" sz="3200"/>
              <a:t>兆円の消費財が作られていた。</a:t>
            </a:r>
            <a:endParaRPr kumimoji="1" lang="en-US" altLang="ja-JP" sz="3200" dirty="0"/>
          </a:p>
          <a:p>
            <a:pPr lvl="1"/>
            <a:r>
              <a:rPr lang="ja-JP" altLang="en-US"/>
              <a:t>一人年</a:t>
            </a:r>
            <a:r>
              <a:rPr lang="en-US" altLang="ja-JP" dirty="0"/>
              <a:t>400</a:t>
            </a:r>
            <a:r>
              <a:rPr lang="ja-JP" altLang="en-US"/>
              <a:t>万円の所得水準</a:t>
            </a:r>
            <a:endParaRPr lang="en-US" altLang="ja-JP" dirty="0"/>
          </a:p>
          <a:p>
            <a:pPr lvl="1"/>
            <a:r>
              <a:rPr lang="en-US" altLang="ja-JP" dirty="0"/>
              <a:t>10</a:t>
            </a:r>
            <a:r>
              <a:rPr lang="ja-JP" altLang="en-US"/>
              <a:t>兆円</a:t>
            </a:r>
            <a:r>
              <a:rPr lang="en-US" altLang="ja-JP" dirty="0"/>
              <a:t> = 400</a:t>
            </a:r>
            <a:r>
              <a:rPr lang="ja-JP" altLang="en-US"/>
              <a:t>万円</a:t>
            </a:r>
            <a:r>
              <a:rPr lang="en-US" altLang="ja-JP" dirty="0"/>
              <a:t>/</a:t>
            </a:r>
            <a:r>
              <a:rPr lang="ja-JP" altLang="en-US"/>
              <a:t>年・</a:t>
            </a:r>
            <a:r>
              <a:rPr lang="en-US" altLang="ja-JP" dirty="0"/>
              <a:t>250</a:t>
            </a:r>
            <a:r>
              <a:rPr lang="ja-JP" altLang="en-US"/>
              <a:t>人</a:t>
            </a:r>
            <a:endParaRPr lang="en-US" altLang="ja-JP" dirty="0"/>
          </a:p>
          <a:p>
            <a:r>
              <a:rPr kumimoji="1" lang="ja-JP" altLang="en-US" sz="3200"/>
              <a:t>同じ商品を年収</a:t>
            </a:r>
            <a:r>
              <a:rPr kumimoji="1" lang="en-US" altLang="ja-JP" sz="3200" dirty="0"/>
              <a:t>20</a:t>
            </a:r>
            <a:r>
              <a:rPr kumimoji="1" lang="ja-JP" altLang="en-US" sz="3200"/>
              <a:t>万円</a:t>
            </a:r>
            <a:r>
              <a:rPr kumimoji="1" lang="en-US" altLang="ja-JP" sz="3200" dirty="0"/>
              <a:t>(A</a:t>
            </a:r>
            <a:r>
              <a:rPr kumimoji="1" lang="ja-JP" altLang="en-US" sz="3200"/>
              <a:t>国の</a:t>
            </a:r>
            <a:r>
              <a:rPr kumimoji="1" lang="en-US" altLang="ja-JP" sz="3200" dirty="0"/>
              <a:t>20</a:t>
            </a:r>
            <a:r>
              <a:rPr kumimoji="1" lang="ja-JP" altLang="en-US" sz="3200"/>
              <a:t>分の</a:t>
            </a:r>
            <a:r>
              <a:rPr kumimoji="1" lang="en-US" altLang="ja-JP" sz="3200" dirty="0"/>
              <a:t>1)</a:t>
            </a:r>
            <a:r>
              <a:rPr kumimoji="1" lang="ja-JP" altLang="en-US" sz="3200"/>
              <a:t>の</a:t>
            </a:r>
            <a:r>
              <a:rPr kumimoji="1" lang="en-US" altLang="ja-JP" sz="3200" dirty="0"/>
              <a:t>B</a:t>
            </a:r>
            <a:r>
              <a:rPr kumimoji="1" lang="ja-JP" altLang="en-US" sz="3200"/>
              <a:t>国で生産する。</a:t>
            </a:r>
            <a:endParaRPr kumimoji="1" lang="en-US" altLang="ja-JP" sz="3200" dirty="0"/>
          </a:p>
          <a:p>
            <a:pPr lvl="1"/>
            <a:r>
              <a:rPr lang="en-US" altLang="ja-JP" dirty="0"/>
              <a:t>20</a:t>
            </a:r>
            <a:r>
              <a:rPr lang="ja-JP" altLang="en-US"/>
              <a:t>万円・</a:t>
            </a:r>
            <a:r>
              <a:rPr lang="en-US" altLang="ja-JP" dirty="0"/>
              <a:t>500</a:t>
            </a:r>
            <a:r>
              <a:rPr lang="ja-JP" altLang="en-US"/>
              <a:t>人</a:t>
            </a:r>
            <a:r>
              <a:rPr lang="en-US" altLang="ja-JP" dirty="0"/>
              <a:t> = 1</a:t>
            </a:r>
            <a:r>
              <a:rPr lang="ja-JP" altLang="en-US"/>
              <a:t>兆円</a:t>
            </a:r>
            <a:endParaRPr lang="en-US" altLang="ja-JP" dirty="0"/>
          </a:p>
          <a:p>
            <a:pPr lvl="1"/>
            <a:r>
              <a:rPr lang="ja-JP" altLang="en-US"/>
              <a:t>輸出入の経費</a:t>
            </a:r>
            <a:r>
              <a:rPr lang="en-US" altLang="ja-JP" dirty="0"/>
              <a:t>=2</a:t>
            </a:r>
            <a:r>
              <a:rPr lang="ja-JP" altLang="en-US"/>
              <a:t>兆円</a:t>
            </a:r>
            <a:r>
              <a:rPr lang="en-US" altLang="ja-JP" dirty="0"/>
              <a:t>.  10</a:t>
            </a:r>
            <a:r>
              <a:rPr lang="ja-JP" altLang="en-US"/>
              <a:t>兆円の商品が</a:t>
            </a:r>
            <a:r>
              <a:rPr lang="en-US" altLang="ja-JP" dirty="0"/>
              <a:t>3</a:t>
            </a:r>
            <a:r>
              <a:rPr lang="ja-JP" altLang="en-US"/>
              <a:t>兆円で得られる。</a:t>
            </a:r>
            <a:endParaRPr lang="en-US" altLang="ja-JP" dirty="0"/>
          </a:p>
          <a:p>
            <a:r>
              <a:rPr lang="en-US" altLang="ja-JP" sz="3200" dirty="0"/>
              <a:t>A</a:t>
            </a:r>
            <a:r>
              <a:rPr lang="ja-JP" altLang="en-US" sz="3200"/>
              <a:t>国の雇用と所得の喪失をどう考えるか</a:t>
            </a:r>
            <a:endParaRPr lang="en-US" altLang="ja-JP" sz="3200" dirty="0"/>
          </a:p>
          <a:p>
            <a:endParaRPr kumimoji="1" lang="ja-JP" altLang="en-US"/>
          </a:p>
        </p:txBody>
      </p:sp>
      <p:sp>
        <p:nvSpPr>
          <p:cNvPr id="4" name="日付プレースホルダー 3">
            <a:extLst>
              <a:ext uri="{FF2B5EF4-FFF2-40B4-BE49-F238E27FC236}">
                <a16:creationId xmlns:a16="http://schemas.microsoft.com/office/drawing/2014/main" id="{4F433997-92D8-BF6E-F519-DBB1268175C4}"/>
              </a:ext>
            </a:extLst>
          </p:cNvPr>
          <p:cNvSpPr>
            <a:spLocks noGrp="1"/>
          </p:cNvSpPr>
          <p:nvPr>
            <p:ph type="dt" sz="half" idx="10"/>
          </p:nvPr>
        </p:nvSpPr>
        <p:spPr/>
        <p:txBody>
          <a:bodyPr/>
          <a:lstStyle/>
          <a:p>
            <a:pPr>
              <a:defRPr/>
            </a:pPr>
            <a:r>
              <a:rPr lang="en-US" altLang="ja-JP"/>
              <a:t>2023.11.12</a:t>
            </a:r>
          </a:p>
        </p:txBody>
      </p:sp>
      <p:sp>
        <p:nvSpPr>
          <p:cNvPr id="5" name="フッター プレースホルダー 4">
            <a:extLst>
              <a:ext uri="{FF2B5EF4-FFF2-40B4-BE49-F238E27FC236}">
                <a16:creationId xmlns:a16="http://schemas.microsoft.com/office/drawing/2014/main" id="{D9551745-F7D4-05C6-8F53-55065197F8C7}"/>
              </a:ext>
            </a:extLst>
          </p:cNvPr>
          <p:cNvSpPr>
            <a:spLocks noGrp="1"/>
          </p:cNvSpPr>
          <p:nvPr>
            <p:ph type="ftr" sz="quarter" idx="11"/>
          </p:nvPr>
        </p:nvSpPr>
        <p:spPr/>
        <p:txBody>
          <a:bodyPr/>
          <a:lstStyle/>
          <a:p>
            <a:pPr>
              <a:defRPr/>
            </a:pPr>
            <a:r>
              <a:rPr lang="ja-JP" altLang="en-US"/>
              <a:t>塩沢由典</a:t>
            </a:r>
            <a:endParaRPr lang="en-US" altLang="ja-JP"/>
          </a:p>
        </p:txBody>
      </p:sp>
      <p:sp>
        <p:nvSpPr>
          <p:cNvPr id="6" name="スライド番号プレースホルダー 5">
            <a:extLst>
              <a:ext uri="{FF2B5EF4-FFF2-40B4-BE49-F238E27FC236}">
                <a16:creationId xmlns:a16="http://schemas.microsoft.com/office/drawing/2014/main" id="{CF1E3758-83AF-58B2-8871-66CC568279F0}"/>
              </a:ext>
            </a:extLst>
          </p:cNvPr>
          <p:cNvSpPr>
            <a:spLocks noGrp="1"/>
          </p:cNvSpPr>
          <p:nvPr>
            <p:ph type="sldNum" sz="quarter" idx="12"/>
          </p:nvPr>
        </p:nvSpPr>
        <p:spPr/>
        <p:txBody>
          <a:bodyPr/>
          <a:lstStyle/>
          <a:p>
            <a:pPr>
              <a:defRPr/>
            </a:pPr>
            <a:fld id="{D32D396F-AD62-B348-8EBC-B979D3BF26EC}" type="slidenum">
              <a:rPr lang="ja-JP" altLang="en-US" smtClean="0"/>
              <a:pPr>
                <a:defRPr/>
              </a:pPr>
              <a:t>19</a:t>
            </a:fld>
            <a:endParaRPr lang="en-US" altLang="ja-JP"/>
          </a:p>
        </p:txBody>
      </p:sp>
    </p:spTree>
    <p:extLst>
      <p:ext uri="{BB962C8B-B14F-4D97-AF65-F5344CB8AC3E}">
        <p14:creationId xmlns:p14="http://schemas.microsoft.com/office/powerpoint/2010/main" val="3161056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日付プレースホルダー 3">
            <a:extLst>
              <a:ext uri="{FF2B5EF4-FFF2-40B4-BE49-F238E27FC236}">
                <a16:creationId xmlns:a16="http://schemas.microsoft.com/office/drawing/2014/main" id="{A44FBF9F-F39B-2505-177D-487A90C9C84B}"/>
              </a:ext>
            </a:extLst>
          </p:cNvPr>
          <p:cNvSpPr>
            <a:spLocks noGrp="1"/>
          </p:cNvSpPr>
          <p:nvPr>
            <p:ph type="dt"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29698" name="スライド番号プレースホルダー 5">
            <a:extLst>
              <a:ext uri="{FF2B5EF4-FFF2-40B4-BE49-F238E27FC236}">
                <a16:creationId xmlns:a16="http://schemas.microsoft.com/office/drawing/2014/main" id="{3C1A88C7-2290-D3DF-3874-C9C77F0D91BF}"/>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4B2FA396-7B04-3748-AE6E-9D75DB7EA84B}" type="slidenum">
              <a:rPr lang="ja-JP" altLang="en-US" sz="1400" smtClean="0">
                <a:solidFill>
                  <a:schemeClr val="tx1"/>
                </a:solidFill>
                <a:latin typeface="Times New Roman" panose="02020603050405020304" pitchFamily="18" charset="0"/>
              </a:rPr>
              <a:pPr>
                <a:spcBef>
                  <a:spcPct val="0"/>
                </a:spcBef>
                <a:buClrTx/>
                <a:buFontTx/>
                <a:buNone/>
              </a:pPr>
              <a:t>2</a:t>
            </a:fld>
            <a:endParaRPr lang="en-US" altLang="ja-JP" sz="1400">
              <a:solidFill>
                <a:schemeClr val="tx1"/>
              </a:solidFill>
              <a:latin typeface="Times New Roman" panose="02020603050405020304" pitchFamily="18" charset="0"/>
            </a:endParaRPr>
          </a:p>
        </p:txBody>
      </p:sp>
      <p:sp>
        <p:nvSpPr>
          <p:cNvPr id="29699" name="Rectangle 2">
            <a:extLst>
              <a:ext uri="{FF2B5EF4-FFF2-40B4-BE49-F238E27FC236}">
                <a16:creationId xmlns:a16="http://schemas.microsoft.com/office/drawing/2014/main" id="{5BD55611-62D0-3D98-C41D-559194A05588}"/>
              </a:ext>
            </a:extLst>
          </p:cNvPr>
          <p:cNvSpPr>
            <a:spLocks noGrp="1" noChangeArrowheads="1"/>
          </p:cNvSpPr>
          <p:nvPr>
            <p:ph type="title"/>
          </p:nvPr>
        </p:nvSpPr>
        <p:spPr/>
        <p:txBody>
          <a:bodyPr/>
          <a:lstStyle/>
          <a:p>
            <a:pPr eaLnBrk="1" hangingPunct="1"/>
            <a:r>
              <a:rPr lang="ja-JP" altLang="en-US"/>
              <a:t>概要</a:t>
            </a:r>
          </a:p>
        </p:txBody>
      </p:sp>
      <p:sp>
        <p:nvSpPr>
          <p:cNvPr id="29700" name="Rectangle 3">
            <a:extLst>
              <a:ext uri="{FF2B5EF4-FFF2-40B4-BE49-F238E27FC236}">
                <a16:creationId xmlns:a16="http://schemas.microsoft.com/office/drawing/2014/main" id="{D833C215-9B6D-9C7A-8929-8EC0CDA9CFD0}"/>
              </a:ext>
            </a:extLst>
          </p:cNvPr>
          <p:cNvSpPr>
            <a:spLocks noGrp="1" noChangeArrowheads="1"/>
          </p:cNvSpPr>
          <p:nvPr>
            <p:ph type="body" idx="1"/>
          </p:nvPr>
        </p:nvSpPr>
        <p:spPr/>
        <p:txBody>
          <a:bodyPr/>
          <a:lstStyle/>
          <a:p>
            <a:pPr eaLnBrk="1" hangingPunct="1">
              <a:lnSpc>
                <a:spcPct val="90000"/>
              </a:lnSpc>
            </a:pPr>
            <a:r>
              <a:rPr lang="ja-JP" altLang="en-US" sz="3200"/>
              <a:t>報告の流れ</a:t>
            </a:r>
            <a:endParaRPr lang="en-US" altLang="ja-JP" sz="3200" dirty="0"/>
          </a:p>
          <a:p>
            <a:pPr lvl="1" eaLnBrk="1" hangingPunct="1">
              <a:lnSpc>
                <a:spcPct val="90000"/>
              </a:lnSpc>
            </a:pPr>
            <a:r>
              <a:rPr lang="ja-JP" altLang="en-US" sz="2400"/>
              <a:t>「失われた</a:t>
            </a:r>
            <a:r>
              <a:rPr lang="en-US" altLang="ja-JP" sz="2400" dirty="0"/>
              <a:t>30</a:t>
            </a:r>
            <a:r>
              <a:rPr lang="ja-JP" altLang="en-US" sz="2400"/>
              <a:t>年」関連書を読んで</a:t>
            </a:r>
            <a:r>
              <a:rPr lang="en-US" altLang="ja-JP" sz="2400" dirty="0"/>
              <a:t>(#1)</a:t>
            </a:r>
          </a:p>
          <a:p>
            <a:pPr lvl="2" eaLnBrk="1" hangingPunct="1">
              <a:lnSpc>
                <a:spcPct val="90000"/>
              </a:lnSpc>
            </a:pPr>
            <a:r>
              <a:rPr lang="ja-JP" altLang="en-US" sz="2000"/>
              <a:t>なにが欠けているか・・・</a:t>
            </a:r>
            <a:r>
              <a:rPr lang="ja-JP" altLang="en-US" sz="2000">
                <a:solidFill>
                  <a:srgbClr val="FF0000"/>
                </a:solidFill>
              </a:rPr>
              <a:t>産業空洞化論</a:t>
            </a:r>
            <a:endParaRPr lang="en-US" altLang="ja-JP" sz="2400" dirty="0">
              <a:solidFill>
                <a:srgbClr val="FF0000"/>
              </a:solidFill>
            </a:endParaRPr>
          </a:p>
          <a:p>
            <a:pPr lvl="1" eaLnBrk="1" hangingPunct="1">
              <a:lnSpc>
                <a:spcPct val="90000"/>
              </a:lnSpc>
            </a:pPr>
            <a:r>
              <a:rPr lang="ja-JP" altLang="en-US" sz="2400"/>
              <a:t>成長理論</a:t>
            </a:r>
            <a:r>
              <a:rPr lang="en-US" altLang="ja-JP" sz="2400" dirty="0"/>
              <a:t>(#2)</a:t>
            </a:r>
            <a:r>
              <a:rPr lang="ja-JP" altLang="en-US" sz="2400"/>
              <a:t>と貿易論</a:t>
            </a:r>
            <a:r>
              <a:rPr lang="en-US" altLang="ja-JP" sz="2400" dirty="0"/>
              <a:t>(#3)</a:t>
            </a:r>
          </a:p>
          <a:p>
            <a:pPr lvl="1" eaLnBrk="1" hangingPunct="1">
              <a:lnSpc>
                <a:spcPct val="90000"/>
              </a:lnSpc>
            </a:pPr>
            <a:r>
              <a:rPr lang="ja-JP" altLang="en-US" sz="2400"/>
              <a:t>アジアの中の日本</a:t>
            </a:r>
            <a:r>
              <a:rPr lang="en-US" altLang="ja-JP" sz="2400" dirty="0"/>
              <a:t>(#4)</a:t>
            </a:r>
            <a:r>
              <a:rPr lang="ja-JP" altLang="en-US" sz="2400"/>
              <a:t>と日本企業の行動</a:t>
            </a:r>
            <a:r>
              <a:rPr lang="en-US" altLang="ja-JP" sz="2400" dirty="0"/>
              <a:t>(#5)</a:t>
            </a:r>
          </a:p>
          <a:p>
            <a:pPr lvl="1" eaLnBrk="1" hangingPunct="1">
              <a:lnSpc>
                <a:spcPct val="90000"/>
              </a:lnSpc>
            </a:pPr>
            <a:r>
              <a:rPr lang="ja-JP" altLang="en-US" sz="2400"/>
              <a:t>田原・植村の「脱工業化論」</a:t>
            </a:r>
            <a:r>
              <a:rPr lang="en-US" altLang="ja-JP" sz="2400" dirty="0"/>
              <a:t>(#6)</a:t>
            </a:r>
          </a:p>
          <a:p>
            <a:pPr lvl="1" eaLnBrk="1" hangingPunct="1">
              <a:lnSpc>
                <a:spcPct val="90000"/>
              </a:lnSpc>
            </a:pPr>
            <a:r>
              <a:rPr lang="ja-JP" altLang="en-US" sz="2400"/>
              <a:t>まとめ</a:t>
            </a:r>
            <a:endParaRPr lang="ja-JP" altLang="en-US" sz="3200"/>
          </a:p>
          <a:p>
            <a:pPr eaLnBrk="1" hangingPunct="1">
              <a:lnSpc>
                <a:spcPct val="90000"/>
              </a:lnSpc>
            </a:pPr>
            <a:endParaRPr lang="en-US" altLang="ja-JP" sz="3200" dirty="0"/>
          </a:p>
          <a:p>
            <a:pPr eaLnBrk="1" hangingPunct="1">
              <a:lnSpc>
                <a:spcPct val="90000"/>
              </a:lnSpc>
            </a:pPr>
            <a:endParaRPr lang="en-US" altLang="ja-JP" sz="3200" dirty="0"/>
          </a:p>
          <a:p>
            <a:pPr eaLnBrk="1" hangingPunct="1">
              <a:lnSpc>
                <a:spcPct val="90000"/>
              </a:lnSpc>
            </a:pPr>
            <a:r>
              <a:rPr lang="ja-JP" altLang="en-US" sz="3200"/>
              <a:t>連絡先</a:t>
            </a:r>
            <a:r>
              <a:rPr lang="en-US" altLang="ja-JP" sz="3200" dirty="0"/>
              <a:t>:</a:t>
            </a:r>
            <a:r>
              <a:rPr lang="ja-JP" altLang="en-US" sz="3200"/>
              <a:t>　</a:t>
            </a:r>
            <a:r>
              <a:rPr lang="en-US" altLang="ja-JP" sz="3200" dirty="0">
                <a:hlinkClick r:id="rId3"/>
              </a:rPr>
              <a:t>y@shiozawa.net</a:t>
            </a:r>
            <a:endParaRPr lang="en-US" altLang="ja-JP" sz="3200" dirty="0"/>
          </a:p>
        </p:txBody>
      </p:sp>
      <p:sp>
        <p:nvSpPr>
          <p:cNvPr id="2" name="フッター プレースホルダー 1">
            <a:extLst>
              <a:ext uri="{FF2B5EF4-FFF2-40B4-BE49-F238E27FC236}">
                <a16:creationId xmlns:a16="http://schemas.microsoft.com/office/drawing/2014/main" id="{4DD13374-5D43-84F4-73BF-C6B8E1471FB0}"/>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D51280-576F-595B-1760-075701DA45D7}"/>
              </a:ext>
            </a:extLst>
          </p:cNvPr>
          <p:cNvSpPr>
            <a:spLocks noGrp="1"/>
          </p:cNvSpPr>
          <p:nvPr>
            <p:ph type="title"/>
          </p:nvPr>
        </p:nvSpPr>
        <p:spPr/>
        <p:txBody>
          <a:bodyPr/>
          <a:lstStyle/>
          <a:p>
            <a:r>
              <a:rPr kumimoji="1" lang="en-US" altLang="ja-JP" sz="3600" dirty="0"/>
              <a:t>Krugman (1993) What Do Undergrads Need to Know about Trade?</a:t>
            </a:r>
            <a:endParaRPr kumimoji="1" lang="ja-JP" altLang="en-US" sz="3600"/>
          </a:p>
        </p:txBody>
      </p:sp>
      <p:sp>
        <p:nvSpPr>
          <p:cNvPr id="3" name="コンテンツ プレースホルダー 2">
            <a:extLst>
              <a:ext uri="{FF2B5EF4-FFF2-40B4-BE49-F238E27FC236}">
                <a16:creationId xmlns:a16="http://schemas.microsoft.com/office/drawing/2014/main" id="{14BBE802-981E-A05A-EE00-AE603F7394C0}"/>
              </a:ext>
            </a:extLst>
          </p:cNvPr>
          <p:cNvSpPr>
            <a:spLocks noGrp="1"/>
          </p:cNvSpPr>
          <p:nvPr>
            <p:ph idx="1"/>
          </p:nvPr>
        </p:nvSpPr>
        <p:spPr/>
        <p:txBody>
          <a:bodyPr/>
          <a:lstStyle/>
          <a:p>
            <a:pPr lvl="1"/>
            <a:r>
              <a:rPr kumimoji="1" lang="en-US" altLang="ja-JP" dirty="0"/>
              <a:t>AER 83(2): 23-26. Krugman </a:t>
            </a:r>
            <a:r>
              <a:rPr kumimoji="1" lang="en-US" altLang="ja-JP" i="1" dirty="0"/>
              <a:t>Pop Internationalism.</a:t>
            </a:r>
            <a:r>
              <a:rPr kumimoji="1" lang="en-US" altLang="ja-JP" dirty="0"/>
              <a:t> MIT Press Ch.8. </a:t>
            </a:r>
          </a:p>
          <a:p>
            <a:pPr marL="628650" indent="-571500"/>
            <a:r>
              <a:rPr kumimoji="1" lang="en-US" altLang="ja-JP" sz="3200" dirty="0"/>
              <a:t>It should be possible to emphasize to students that the level of employment is a macroeconomic issue, … </a:t>
            </a:r>
            <a:r>
              <a:rPr kumimoji="1" lang="en-US" altLang="ja-JP" sz="3200" dirty="0" err="1"/>
              <a:t>Tradde</a:t>
            </a:r>
            <a:r>
              <a:rPr kumimoji="1" lang="en-US" altLang="ja-JP" sz="3200" dirty="0"/>
              <a:t> policy should be debated in terms of its impact on efficiency, not in terms of phony numbers about jobs or lost. (p.123)</a:t>
            </a:r>
            <a:endParaRPr kumimoji="1" lang="ja-JP" altLang="en-US" sz="3200"/>
          </a:p>
        </p:txBody>
      </p:sp>
      <p:sp>
        <p:nvSpPr>
          <p:cNvPr id="4" name="日付プレースホルダー 3">
            <a:extLst>
              <a:ext uri="{FF2B5EF4-FFF2-40B4-BE49-F238E27FC236}">
                <a16:creationId xmlns:a16="http://schemas.microsoft.com/office/drawing/2014/main" id="{54375A2B-8C1C-E9C9-095C-068247D32480}"/>
              </a:ext>
            </a:extLst>
          </p:cNvPr>
          <p:cNvSpPr>
            <a:spLocks noGrp="1"/>
          </p:cNvSpPr>
          <p:nvPr>
            <p:ph type="dt" sz="half" idx="10"/>
          </p:nvPr>
        </p:nvSpPr>
        <p:spPr/>
        <p:txBody>
          <a:bodyPr/>
          <a:lstStyle/>
          <a:p>
            <a:pPr>
              <a:defRPr/>
            </a:pPr>
            <a:r>
              <a:rPr lang="en-US" altLang="ja-JP"/>
              <a:t>2023.11.12</a:t>
            </a:r>
          </a:p>
        </p:txBody>
      </p:sp>
      <p:sp>
        <p:nvSpPr>
          <p:cNvPr id="5" name="フッター プレースホルダー 4">
            <a:extLst>
              <a:ext uri="{FF2B5EF4-FFF2-40B4-BE49-F238E27FC236}">
                <a16:creationId xmlns:a16="http://schemas.microsoft.com/office/drawing/2014/main" id="{CB512C89-939E-C384-55E8-32C3AD1FA120}"/>
              </a:ext>
            </a:extLst>
          </p:cNvPr>
          <p:cNvSpPr>
            <a:spLocks noGrp="1"/>
          </p:cNvSpPr>
          <p:nvPr>
            <p:ph type="ftr" sz="quarter" idx="11"/>
          </p:nvPr>
        </p:nvSpPr>
        <p:spPr/>
        <p:txBody>
          <a:bodyPr/>
          <a:lstStyle/>
          <a:p>
            <a:pPr>
              <a:defRPr/>
            </a:pPr>
            <a:r>
              <a:rPr lang="ja-JP" altLang="en-US"/>
              <a:t>塩沢由典</a:t>
            </a:r>
            <a:endParaRPr lang="en-US" altLang="ja-JP"/>
          </a:p>
        </p:txBody>
      </p:sp>
      <p:sp>
        <p:nvSpPr>
          <p:cNvPr id="6" name="スライド番号プレースホルダー 5">
            <a:extLst>
              <a:ext uri="{FF2B5EF4-FFF2-40B4-BE49-F238E27FC236}">
                <a16:creationId xmlns:a16="http://schemas.microsoft.com/office/drawing/2014/main" id="{FF1BDF29-6FC5-5DE8-F1E2-C2AD7CE8726C}"/>
              </a:ext>
            </a:extLst>
          </p:cNvPr>
          <p:cNvSpPr>
            <a:spLocks noGrp="1"/>
          </p:cNvSpPr>
          <p:nvPr>
            <p:ph type="sldNum" sz="quarter" idx="12"/>
          </p:nvPr>
        </p:nvSpPr>
        <p:spPr/>
        <p:txBody>
          <a:bodyPr/>
          <a:lstStyle/>
          <a:p>
            <a:pPr>
              <a:defRPr/>
            </a:pPr>
            <a:fld id="{D32D396F-AD62-B348-8EBC-B979D3BF26EC}" type="slidenum">
              <a:rPr lang="ja-JP" altLang="en-US" smtClean="0"/>
              <a:pPr>
                <a:defRPr/>
              </a:pPr>
              <a:t>20</a:t>
            </a:fld>
            <a:endParaRPr lang="en-US" altLang="ja-JP"/>
          </a:p>
        </p:txBody>
      </p:sp>
    </p:spTree>
    <p:extLst>
      <p:ext uri="{BB962C8B-B14F-4D97-AF65-F5344CB8AC3E}">
        <p14:creationId xmlns:p14="http://schemas.microsoft.com/office/powerpoint/2010/main" val="1346891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08C8AF-C193-C748-E35B-6ECE3E318D0E}"/>
              </a:ext>
            </a:extLst>
          </p:cNvPr>
          <p:cNvSpPr>
            <a:spLocks noGrp="1"/>
          </p:cNvSpPr>
          <p:nvPr>
            <p:ph type="title"/>
          </p:nvPr>
        </p:nvSpPr>
        <p:spPr/>
        <p:txBody>
          <a:bodyPr/>
          <a:lstStyle/>
          <a:p>
            <a:r>
              <a:rPr kumimoji="1" lang="en-US" altLang="ja-JP" dirty="0"/>
              <a:t>3.1 </a:t>
            </a:r>
            <a:r>
              <a:rPr kumimoji="1" lang="ja-JP" altLang="en-US"/>
              <a:t>新</a:t>
            </a:r>
            <a:r>
              <a:rPr lang="ja-JP" altLang="en-US"/>
              <a:t>しい</a:t>
            </a:r>
            <a:r>
              <a:rPr kumimoji="1" lang="ja-JP" altLang="en-US"/>
              <a:t>国際価値論</a:t>
            </a:r>
          </a:p>
        </p:txBody>
      </p:sp>
      <p:sp>
        <p:nvSpPr>
          <p:cNvPr id="3" name="コンテンツ プレースホルダー 2">
            <a:extLst>
              <a:ext uri="{FF2B5EF4-FFF2-40B4-BE49-F238E27FC236}">
                <a16:creationId xmlns:a16="http://schemas.microsoft.com/office/drawing/2014/main" id="{CE68BB8D-4781-3403-55AA-07CE501ECB7D}"/>
              </a:ext>
            </a:extLst>
          </p:cNvPr>
          <p:cNvSpPr>
            <a:spLocks noGrp="1"/>
          </p:cNvSpPr>
          <p:nvPr>
            <p:ph idx="1"/>
          </p:nvPr>
        </p:nvSpPr>
        <p:spPr/>
        <p:txBody>
          <a:bodyPr/>
          <a:lstStyle/>
          <a:p>
            <a:r>
              <a:rPr lang="ja-JP" altLang="en-US"/>
              <a:t>国際価値論の特徴</a:t>
            </a:r>
            <a:endParaRPr lang="en-US" altLang="ja-JP" dirty="0"/>
          </a:p>
          <a:p>
            <a:pPr lvl="1"/>
            <a:r>
              <a:rPr kumimoji="1" lang="ja-JP" altLang="en-US"/>
              <a:t>基本的には生産費価値説</a:t>
            </a:r>
            <a:r>
              <a:rPr kumimoji="1" lang="en-US" altLang="ja-JP" dirty="0"/>
              <a:t>(</a:t>
            </a:r>
            <a:r>
              <a:rPr kumimoji="1" lang="ja-JP" altLang="en-US"/>
              <a:t>価格と数量の独立</a:t>
            </a:r>
            <a:r>
              <a:rPr kumimoji="1" lang="en-US" altLang="ja-JP" dirty="0"/>
              <a:t>)</a:t>
            </a:r>
          </a:p>
          <a:p>
            <a:pPr lvl="1"/>
            <a:r>
              <a:rPr kumimoji="1" lang="ja-JP" altLang="en-US"/>
              <a:t>各国の賃金率を決定する理論</a:t>
            </a:r>
            <a:endParaRPr kumimoji="1" lang="en-US" altLang="ja-JP" dirty="0"/>
          </a:p>
          <a:p>
            <a:pPr lvl="1"/>
            <a:r>
              <a:rPr lang="ja-JP" altLang="en-US"/>
              <a:t>各国の</a:t>
            </a:r>
            <a:r>
              <a:rPr lang="ja-JP" altLang="en-US">
                <a:solidFill>
                  <a:srgbClr val="0400FF"/>
                </a:solidFill>
              </a:rPr>
              <a:t>技術集合</a:t>
            </a:r>
            <a:r>
              <a:rPr lang="ja-JP" altLang="en-US"/>
              <a:t>の違いにより</a:t>
            </a:r>
            <a:r>
              <a:rPr lang="ja-JP" altLang="en-US">
                <a:solidFill>
                  <a:srgbClr val="0400FF"/>
                </a:solidFill>
              </a:rPr>
              <a:t>賃金率格差</a:t>
            </a:r>
            <a:r>
              <a:rPr lang="ja-JP" altLang="en-US"/>
              <a:t>が生まれる。</a:t>
            </a:r>
            <a:r>
              <a:rPr lang="en-US" altLang="ja-JP" sz="2400" dirty="0"/>
              <a:t>(</a:t>
            </a:r>
            <a:r>
              <a:rPr lang="ja-JP" altLang="en-US" sz="2400"/>
              <a:t>木下悦二</a:t>
            </a:r>
            <a:r>
              <a:rPr lang="en-US" altLang="ja-JP" sz="2400" dirty="0"/>
              <a:t>:</a:t>
            </a:r>
            <a:r>
              <a:rPr lang="ja-JP" altLang="en-US" sz="2400"/>
              <a:t>国民的生産力、概念だけでなく数式で表せるものに</a:t>
            </a:r>
            <a:r>
              <a:rPr lang="en-US" altLang="ja-JP" sz="2400" dirty="0"/>
              <a:t>)</a:t>
            </a:r>
          </a:p>
          <a:p>
            <a:pPr lvl="1"/>
            <a:r>
              <a:rPr lang="en-US" altLang="ja-JP" i="1" dirty="0"/>
              <a:t>M</a:t>
            </a:r>
            <a:r>
              <a:rPr lang="ja-JP" altLang="en-US"/>
              <a:t>国</a:t>
            </a:r>
            <a:r>
              <a:rPr lang="en-US" altLang="ja-JP" i="1" dirty="0"/>
              <a:t>N</a:t>
            </a:r>
            <a:r>
              <a:rPr lang="ja-JP" altLang="en-US"/>
              <a:t>財</a:t>
            </a:r>
            <a:r>
              <a:rPr lang="en-US" altLang="ja-JP" dirty="0"/>
              <a:t>(</a:t>
            </a:r>
            <a:r>
              <a:rPr lang="ja-JP" altLang="en-US"/>
              <a:t>多数国多数財</a:t>
            </a:r>
            <a:r>
              <a:rPr lang="en-US" altLang="ja-JP" dirty="0"/>
              <a:t>)</a:t>
            </a:r>
            <a:r>
              <a:rPr lang="ja-JP" altLang="en-US"/>
              <a:t>の貿易経済</a:t>
            </a:r>
            <a:endParaRPr lang="en-US" altLang="ja-JP" dirty="0"/>
          </a:p>
          <a:p>
            <a:pPr lvl="1"/>
            <a:r>
              <a:rPr lang="ja-JP" altLang="en-US">
                <a:solidFill>
                  <a:srgbClr val="0400FF"/>
                </a:solidFill>
              </a:rPr>
              <a:t>投入財</a:t>
            </a:r>
            <a:r>
              <a:rPr lang="ja-JP" altLang="en-US"/>
              <a:t>貿易</a:t>
            </a:r>
            <a:endParaRPr lang="en-US" altLang="ja-JP" dirty="0"/>
          </a:p>
          <a:p>
            <a:r>
              <a:rPr lang="ja-JP" altLang="en-US"/>
              <a:t>現代古典派価値論に接続</a:t>
            </a:r>
            <a:endParaRPr kumimoji="1" lang="en-US" altLang="ja-JP" dirty="0"/>
          </a:p>
        </p:txBody>
      </p:sp>
      <p:sp>
        <p:nvSpPr>
          <p:cNvPr id="4" name="日付プレースホルダー 3">
            <a:extLst>
              <a:ext uri="{FF2B5EF4-FFF2-40B4-BE49-F238E27FC236}">
                <a16:creationId xmlns:a16="http://schemas.microsoft.com/office/drawing/2014/main" id="{169C383E-6AC9-FD09-6B71-8562D146526E}"/>
              </a:ext>
            </a:extLst>
          </p:cNvPr>
          <p:cNvSpPr>
            <a:spLocks noGrp="1"/>
          </p:cNvSpPr>
          <p:nvPr>
            <p:ph type="dt" sz="half" idx="10"/>
          </p:nvPr>
        </p:nvSpPr>
        <p:spPr/>
        <p:txBody>
          <a:bodyPr/>
          <a:lstStyle/>
          <a:p>
            <a:pPr>
              <a:defRPr/>
            </a:pPr>
            <a:r>
              <a:rPr lang="en-US" altLang="ja-JP"/>
              <a:t>2023.11.12</a:t>
            </a:r>
          </a:p>
        </p:txBody>
      </p:sp>
      <p:sp>
        <p:nvSpPr>
          <p:cNvPr id="5" name="スライド番号プレースホルダー 4">
            <a:extLst>
              <a:ext uri="{FF2B5EF4-FFF2-40B4-BE49-F238E27FC236}">
                <a16:creationId xmlns:a16="http://schemas.microsoft.com/office/drawing/2014/main" id="{DBD5BC63-C84C-504C-CEC9-1A34E7CB68B5}"/>
              </a:ext>
            </a:extLst>
          </p:cNvPr>
          <p:cNvSpPr>
            <a:spLocks noGrp="1"/>
          </p:cNvSpPr>
          <p:nvPr>
            <p:ph type="sldNum" sz="quarter" idx="12"/>
          </p:nvPr>
        </p:nvSpPr>
        <p:spPr/>
        <p:txBody>
          <a:bodyPr/>
          <a:lstStyle/>
          <a:p>
            <a:pPr>
              <a:defRPr/>
            </a:pPr>
            <a:fld id="{D32D396F-AD62-B348-8EBC-B979D3BF26EC}" type="slidenum">
              <a:rPr lang="ja-JP" altLang="en-US" smtClean="0"/>
              <a:pPr>
                <a:defRPr/>
              </a:pPr>
              <a:t>21</a:t>
            </a:fld>
            <a:endParaRPr lang="en-US" altLang="ja-JP"/>
          </a:p>
        </p:txBody>
      </p:sp>
      <p:sp>
        <p:nvSpPr>
          <p:cNvPr id="6" name="フッター プレースホルダー 5">
            <a:extLst>
              <a:ext uri="{FF2B5EF4-FFF2-40B4-BE49-F238E27FC236}">
                <a16:creationId xmlns:a16="http://schemas.microsoft.com/office/drawing/2014/main" id="{5F2B7A51-0A38-A3C0-2932-AAD6AD7A77B5}"/>
              </a:ext>
            </a:extLst>
          </p:cNvPr>
          <p:cNvSpPr>
            <a:spLocks noGrp="1"/>
          </p:cNvSpPr>
          <p:nvPr>
            <p:ph type="ftr" sz="quarter" idx="11"/>
          </p:nvPr>
        </p:nvSpPr>
        <p:spPr/>
        <p:txBody>
          <a:bodyPr/>
          <a:lstStyle/>
          <a:p>
            <a:pPr>
              <a:defRPr/>
            </a:pPr>
            <a:r>
              <a:rPr lang="ja-JP" altLang="en-US"/>
              <a:t>塩沢由典</a:t>
            </a:r>
            <a:endParaRPr lang="en-US" altLang="ja-JP"/>
          </a:p>
        </p:txBody>
      </p:sp>
    </p:spTree>
    <p:extLst>
      <p:ext uri="{BB962C8B-B14F-4D97-AF65-F5344CB8AC3E}">
        <p14:creationId xmlns:p14="http://schemas.microsoft.com/office/powerpoint/2010/main" val="17959094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FAF51C-8E9D-CEF9-C38E-604F700F8CBC}"/>
              </a:ext>
            </a:extLst>
          </p:cNvPr>
          <p:cNvSpPr>
            <a:spLocks noGrp="1"/>
          </p:cNvSpPr>
          <p:nvPr>
            <p:ph type="title"/>
          </p:nvPr>
        </p:nvSpPr>
        <p:spPr/>
        <p:txBody>
          <a:bodyPr/>
          <a:lstStyle/>
          <a:p>
            <a:r>
              <a:rPr kumimoji="1" lang="en-US" altLang="ja-JP" dirty="0"/>
              <a:t>3.2 </a:t>
            </a:r>
            <a:r>
              <a:rPr kumimoji="1" lang="ja-JP" altLang="en-US"/>
              <a:t>主流派</a:t>
            </a:r>
            <a:r>
              <a:rPr kumimoji="1" lang="en-US" altLang="ja-JP" dirty="0"/>
              <a:t>(</a:t>
            </a:r>
            <a:r>
              <a:rPr kumimoji="1" lang="ja-JP" altLang="en-US"/>
              <a:t>新古典派</a:t>
            </a:r>
            <a:r>
              <a:rPr kumimoji="1" lang="en-US" altLang="ja-JP" dirty="0"/>
              <a:t>)</a:t>
            </a:r>
            <a:r>
              <a:rPr kumimoji="1" lang="ja-JP" altLang="en-US"/>
              <a:t>との比較</a:t>
            </a:r>
          </a:p>
        </p:txBody>
      </p:sp>
      <p:sp>
        <p:nvSpPr>
          <p:cNvPr id="3" name="コンテンツ プレースホルダー 2">
            <a:extLst>
              <a:ext uri="{FF2B5EF4-FFF2-40B4-BE49-F238E27FC236}">
                <a16:creationId xmlns:a16="http://schemas.microsoft.com/office/drawing/2014/main" id="{362D9D35-1496-A79C-57A5-EDC110CC30F8}"/>
              </a:ext>
            </a:extLst>
          </p:cNvPr>
          <p:cNvSpPr>
            <a:spLocks noGrp="1"/>
          </p:cNvSpPr>
          <p:nvPr>
            <p:ph idx="1"/>
          </p:nvPr>
        </p:nvSpPr>
        <p:spPr>
          <a:xfrm>
            <a:off x="395288" y="1557338"/>
            <a:ext cx="8229600" cy="2303710"/>
          </a:xfrm>
        </p:spPr>
        <p:txBody>
          <a:bodyPr/>
          <a:lstStyle/>
          <a:p>
            <a:r>
              <a:rPr lang="ja-JP" altLang="en-US"/>
              <a:t>主流派の貿易論</a:t>
            </a:r>
            <a:r>
              <a:rPr lang="en-US" altLang="ja-JP" dirty="0"/>
              <a:t>: 4</a:t>
            </a:r>
            <a:r>
              <a:rPr lang="ja-JP" altLang="en-US"/>
              <a:t>つの世代</a:t>
            </a:r>
            <a:endParaRPr lang="en-US" altLang="ja-JP" dirty="0"/>
          </a:p>
          <a:p>
            <a:pPr lvl="1"/>
            <a:r>
              <a:rPr kumimoji="1" lang="en-US" altLang="ja-JP" dirty="0"/>
              <a:t>Ricardo </a:t>
            </a:r>
            <a:r>
              <a:rPr lang="en-US" altLang="ja-JP" dirty="0"/>
              <a:t>(Mill</a:t>
            </a:r>
            <a:r>
              <a:rPr lang="ja-JP" altLang="en-US"/>
              <a:t>流</a:t>
            </a:r>
            <a:r>
              <a:rPr lang="en-US" altLang="ja-JP" dirty="0"/>
              <a:t>)</a:t>
            </a:r>
            <a:r>
              <a:rPr lang="ja-JP" altLang="en-US"/>
              <a:t>、</a:t>
            </a:r>
            <a:r>
              <a:rPr lang="en-US" altLang="ja-JP" dirty="0"/>
              <a:t>HO</a:t>
            </a:r>
            <a:r>
              <a:rPr lang="ja-JP" altLang="en-US"/>
              <a:t>の理論、新貿易論</a:t>
            </a:r>
            <a:r>
              <a:rPr lang="en-US" altLang="ja-JP" dirty="0"/>
              <a:t>(Krugman 1980’s)</a:t>
            </a:r>
            <a:r>
              <a:rPr lang="ja-JP" altLang="en-US"/>
              <a:t>、新々貿易論</a:t>
            </a:r>
            <a:r>
              <a:rPr lang="en-US" altLang="ja-JP" dirty="0"/>
              <a:t>(Melitz 2000’s)</a:t>
            </a:r>
          </a:p>
          <a:p>
            <a:r>
              <a:rPr lang="ja-JP" altLang="en-US"/>
              <a:t>国際価値論と主流派貿易論との比較</a:t>
            </a:r>
            <a:endParaRPr lang="en-US" altLang="ja-JP" dirty="0"/>
          </a:p>
        </p:txBody>
      </p:sp>
      <p:sp>
        <p:nvSpPr>
          <p:cNvPr id="4" name="日付プレースホルダー 3">
            <a:extLst>
              <a:ext uri="{FF2B5EF4-FFF2-40B4-BE49-F238E27FC236}">
                <a16:creationId xmlns:a16="http://schemas.microsoft.com/office/drawing/2014/main" id="{3E9D1645-3CCE-B0FA-6660-8DA90E99E25B}"/>
              </a:ext>
            </a:extLst>
          </p:cNvPr>
          <p:cNvSpPr>
            <a:spLocks noGrp="1"/>
          </p:cNvSpPr>
          <p:nvPr>
            <p:ph type="dt" sz="half" idx="10"/>
          </p:nvPr>
        </p:nvSpPr>
        <p:spPr/>
        <p:txBody>
          <a:bodyPr/>
          <a:lstStyle/>
          <a:p>
            <a:pPr>
              <a:defRPr/>
            </a:pPr>
            <a:r>
              <a:rPr lang="en-US" altLang="ja-JP"/>
              <a:t>2023.11.12</a:t>
            </a:r>
          </a:p>
        </p:txBody>
      </p:sp>
      <p:sp>
        <p:nvSpPr>
          <p:cNvPr id="5" name="スライド番号プレースホルダー 4">
            <a:extLst>
              <a:ext uri="{FF2B5EF4-FFF2-40B4-BE49-F238E27FC236}">
                <a16:creationId xmlns:a16="http://schemas.microsoft.com/office/drawing/2014/main" id="{F8C06FEF-5047-0262-27C3-A30A6027007B}"/>
              </a:ext>
            </a:extLst>
          </p:cNvPr>
          <p:cNvSpPr>
            <a:spLocks noGrp="1"/>
          </p:cNvSpPr>
          <p:nvPr>
            <p:ph type="sldNum" sz="quarter" idx="12"/>
          </p:nvPr>
        </p:nvSpPr>
        <p:spPr/>
        <p:txBody>
          <a:bodyPr/>
          <a:lstStyle/>
          <a:p>
            <a:pPr>
              <a:defRPr/>
            </a:pPr>
            <a:fld id="{D32D396F-AD62-B348-8EBC-B979D3BF26EC}" type="slidenum">
              <a:rPr lang="ja-JP" altLang="en-US" smtClean="0"/>
              <a:pPr>
                <a:defRPr/>
              </a:pPr>
              <a:t>22</a:t>
            </a:fld>
            <a:endParaRPr lang="en-US" altLang="ja-JP"/>
          </a:p>
        </p:txBody>
      </p:sp>
      <p:graphicFrame>
        <p:nvGraphicFramePr>
          <p:cNvPr id="8" name="表 9">
            <a:extLst>
              <a:ext uri="{FF2B5EF4-FFF2-40B4-BE49-F238E27FC236}">
                <a16:creationId xmlns:a16="http://schemas.microsoft.com/office/drawing/2014/main" id="{21AFA488-86F5-C021-3613-E0F869EFAA9F}"/>
              </a:ext>
            </a:extLst>
          </p:cNvPr>
          <p:cNvGraphicFramePr>
            <a:graphicFrameLocks/>
          </p:cNvGraphicFramePr>
          <p:nvPr>
            <p:extLst>
              <p:ext uri="{D42A27DB-BD31-4B8C-83A1-F6EECF244321}">
                <p14:modId xmlns:p14="http://schemas.microsoft.com/office/powerpoint/2010/main" val="3510752679"/>
              </p:ext>
            </p:extLst>
          </p:nvPr>
        </p:nvGraphicFramePr>
        <p:xfrm>
          <a:off x="395288" y="3850843"/>
          <a:ext cx="8229600" cy="2225040"/>
        </p:xfrm>
        <a:graphic>
          <a:graphicData uri="http://schemas.openxmlformats.org/drawingml/2006/table">
            <a:tbl>
              <a:tblPr firstRow="1" bandRow="1">
                <a:tableStyleId>{5C22544A-7EE6-4342-B048-85BDC9FD1C3A}</a:tableStyleId>
              </a:tblPr>
              <a:tblGrid>
                <a:gridCol w="2232496">
                  <a:extLst>
                    <a:ext uri="{9D8B030D-6E8A-4147-A177-3AD203B41FA5}">
                      <a16:colId xmlns:a16="http://schemas.microsoft.com/office/drawing/2014/main" val="1776761341"/>
                    </a:ext>
                  </a:extLst>
                </a:gridCol>
                <a:gridCol w="2808312">
                  <a:extLst>
                    <a:ext uri="{9D8B030D-6E8A-4147-A177-3AD203B41FA5}">
                      <a16:colId xmlns:a16="http://schemas.microsoft.com/office/drawing/2014/main" val="1249994028"/>
                    </a:ext>
                  </a:extLst>
                </a:gridCol>
                <a:gridCol w="3188792">
                  <a:extLst>
                    <a:ext uri="{9D8B030D-6E8A-4147-A177-3AD203B41FA5}">
                      <a16:colId xmlns:a16="http://schemas.microsoft.com/office/drawing/2014/main" val="3161734005"/>
                    </a:ext>
                  </a:extLst>
                </a:gridCol>
              </a:tblGrid>
              <a:tr h="370840">
                <a:tc>
                  <a:txBody>
                    <a:bodyPr/>
                    <a:lstStyle/>
                    <a:p>
                      <a:endParaRPr kumimoji="1" lang="ja-JP" altLang="en-US"/>
                    </a:p>
                  </a:txBody>
                  <a:tcPr/>
                </a:tc>
                <a:tc>
                  <a:txBody>
                    <a:bodyPr/>
                    <a:lstStyle/>
                    <a:p>
                      <a:r>
                        <a:rPr kumimoji="1" lang="ja-JP" altLang="en-US">
                          <a:solidFill>
                            <a:srgbClr val="0400FF"/>
                          </a:solidFill>
                        </a:rPr>
                        <a:t>新・国際価値論</a:t>
                      </a:r>
                    </a:p>
                  </a:txBody>
                  <a:tcPr/>
                </a:tc>
                <a:tc>
                  <a:txBody>
                    <a:bodyPr/>
                    <a:lstStyle/>
                    <a:p>
                      <a:r>
                        <a:rPr kumimoji="1" lang="ja-JP" altLang="en-US">
                          <a:solidFill>
                            <a:srgbClr val="0400FF"/>
                          </a:solidFill>
                        </a:rPr>
                        <a:t>主流派の貿易論</a:t>
                      </a:r>
                      <a:r>
                        <a:rPr kumimoji="1" lang="en-US" altLang="ja-JP" dirty="0">
                          <a:solidFill>
                            <a:srgbClr val="0400FF"/>
                          </a:solidFill>
                        </a:rPr>
                        <a:t>(4</a:t>
                      </a:r>
                      <a:r>
                        <a:rPr kumimoji="1" lang="ja-JP" altLang="en-US">
                          <a:solidFill>
                            <a:srgbClr val="0400FF"/>
                          </a:solidFill>
                        </a:rPr>
                        <a:t>つの世代</a:t>
                      </a:r>
                      <a:r>
                        <a:rPr kumimoji="1" lang="en-US" altLang="ja-JP" dirty="0">
                          <a:solidFill>
                            <a:srgbClr val="0400FF"/>
                          </a:solidFill>
                        </a:rPr>
                        <a:t>)</a:t>
                      </a:r>
                      <a:endParaRPr kumimoji="1" lang="ja-JP" altLang="en-US">
                        <a:solidFill>
                          <a:srgbClr val="0400FF"/>
                        </a:solidFill>
                      </a:endParaRPr>
                    </a:p>
                  </a:txBody>
                  <a:tcPr/>
                </a:tc>
                <a:extLst>
                  <a:ext uri="{0D108BD9-81ED-4DB2-BD59-A6C34878D82A}">
                    <a16:rowId xmlns:a16="http://schemas.microsoft.com/office/drawing/2014/main" val="331570024"/>
                  </a:ext>
                </a:extLst>
              </a:tr>
              <a:tr h="370840">
                <a:tc>
                  <a:txBody>
                    <a:bodyPr/>
                    <a:lstStyle/>
                    <a:p>
                      <a:r>
                        <a:rPr kumimoji="1" lang="ja-JP" altLang="en-US">
                          <a:solidFill>
                            <a:schemeClr val="tx1"/>
                          </a:solidFill>
                        </a:rPr>
                        <a:t>多数国・多数財</a:t>
                      </a:r>
                    </a:p>
                  </a:txBody>
                  <a:tcPr/>
                </a:tc>
                <a:tc>
                  <a:txBody>
                    <a:bodyPr/>
                    <a:lstStyle/>
                    <a:p>
                      <a:r>
                        <a:rPr kumimoji="1" lang="ja-JP" altLang="en-US"/>
                        <a:t>⭕️</a:t>
                      </a:r>
                    </a:p>
                  </a:txBody>
                  <a:tcPr anchor="ctr"/>
                </a:tc>
                <a:tc>
                  <a:txBody>
                    <a:bodyPr/>
                    <a:lstStyle/>
                    <a:p>
                      <a:r>
                        <a:rPr kumimoji="1" lang="ja-JP" altLang="en-US">
                          <a:solidFill>
                            <a:srgbClr val="FF0000"/>
                          </a:solidFill>
                        </a:rPr>
                        <a:t>▲</a:t>
                      </a:r>
                      <a:r>
                        <a:rPr kumimoji="1" lang="ja-JP" altLang="en-US"/>
                        <a:t> </a:t>
                      </a:r>
                      <a:r>
                        <a:rPr kumimoji="1" lang="en-US" altLang="ja-JP" dirty="0"/>
                        <a:t>(3</a:t>
                      </a:r>
                      <a:r>
                        <a:rPr kumimoji="1" lang="ja-JP" altLang="en-US"/>
                        <a:t>国・</a:t>
                      </a:r>
                      <a:r>
                        <a:rPr kumimoji="1" lang="en-US" altLang="ja-JP" dirty="0"/>
                        <a:t>3</a:t>
                      </a:r>
                      <a:r>
                        <a:rPr kumimoji="1" lang="ja-JP" altLang="en-US"/>
                        <a:t>財で多数</a:t>
                      </a:r>
                      <a:r>
                        <a:rPr kumimoji="1" lang="en-US" altLang="ja-JP" dirty="0"/>
                        <a:t>!)</a:t>
                      </a:r>
                      <a:endParaRPr kumimoji="1" lang="ja-JP" altLang="en-US"/>
                    </a:p>
                  </a:txBody>
                  <a:tcPr/>
                </a:tc>
                <a:extLst>
                  <a:ext uri="{0D108BD9-81ED-4DB2-BD59-A6C34878D82A}">
                    <a16:rowId xmlns:a16="http://schemas.microsoft.com/office/drawing/2014/main" val="4057300574"/>
                  </a:ext>
                </a:extLst>
              </a:tr>
              <a:tr h="370840">
                <a:tc>
                  <a:txBody>
                    <a:bodyPr/>
                    <a:lstStyle/>
                    <a:p>
                      <a:r>
                        <a:rPr kumimoji="1" lang="ja-JP" altLang="en-US">
                          <a:solidFill>
                            <a:schemeClr val="tx1"/>
                          </a:solidFill>
                        </a:rPr>
                        <a:t>賃金率</a:t>
                      </a:r>
                    </a:p>
                  </a:txBody>
                  <a:tcPr/>
                </a:tc>
                <a:tc>
                  <a:txBody>
                    <a:bodyPr/>
                    <a:lstStyle/>
                    <a:p>
                      <a:r>
                        <a:rPr kumimoji="1" lang="ja-JP" altLang="en-US"/>
                        <a:t>⭕️</a:t>
                      </a:r>
                    </a:p>
                  </a:txBody>
                  <a:tcPr anchor="ctr"/>
                </a:tc>
                <a:tc>
                  <a:txBody>
                    <a:bodyPr/>
                    <a:lstStyle/>
                    <a:p>
                      <a:r>
                        <a:rPr kumimoji="1" lang="ja-JP" altLang="en-US">
                          <a:solidFill>
                            <a:srgbClr val="FF0000"/>
                          </a:solidFill>
                        </a:rPr>
                        <a:t>▲</a:t>
                      </a:r>
                      <a:r>
                        <a:rPr kumimoji="1" lang="en-US" altLang="ja-JP" dirty="0"/>
                        <a:t> (</a:t>
                      </a:r>
                      <a:r>
                        <a:rPr kumimoji="1" lang="ja-JP" altLang="en-US"/>
                        <a:t>要素価格均等化定理</a:t>
                      </a:r>
                      <a:r>
                        <a:rPr kumimoji="1" lang="en-US" altLang="ja-JP" dirty="0"/>
                        <a:t>)</a:t>
                      </a:r>
                      <a:endParaRPr kumimoji="1" lang="ja-JP" altLang="en-US"/>
                    </a:p>
                  </a:txBody>
                  <a:tcPr/>
                </a:tc>
                <a:extLst>
                  <a:ext uri="{0D108BD9-81ED-4DB2-BD59-A6C34878D82A}">
                    <a16:rowId xmlns:a16="http://schemas.microsoft.com/office/drawing/2014/main" val="2289014308"/>
                  </a:ext>
                </a:extLst>
              </a:tr>
              <a:tr h="370840">
                <a:tc>
                  <a:txBody>
                    <a:bodyPr/>
                    <a:lstStyle/>
                    <a:p>
                      <a:r>
                        <a:rPr kumimoji="1" lang="ja-JP" altLang="en-US">
                          <a:solidFill>
                            <a:schemeClr val="tx1"/>
                          </a:solidFill>
                        </a:rPr>
                        <a:t>投入財貿易</a:t>
                      </a:r>
                    </a:p>
                  </a:txBody>
                  <a:tcPr/>
                </a:tc>
                <a:tc>
                  <a:txBody>
                    <a:bodyPr/>
                    <a:lstStyle/>
                    <a:p>
                      <a:r>
                        <a:rPr kumimoji="1" lang="ja-JP" altLang="en-US"/>
                        <a:t>⭕️</a:t>
                      </a:r>
                    </a:p>
                  </a:txBody>
                  <a:tcPr/>
                </a:tc>
                <a:tc>
                  <a:txBody>
                    <a:bodyPr/>
                    <a:lstStyle/>
                    <a:p>
                      <a:r>
                        <a:rPr kumimoji="1" lang="ja-JP" altLang="en-US"/>
                        <a:t>基本的に❌　</a:t>
                      </a:r>
                      <a:r>
                        <a:rPr kumimoji="1" lang="en-US" altLang="ja-JP" dirty="0"/>
                        <a:t>(</a:t>
                      </a:r>
                      <a:r>
                        <a:rPr kumimoji="1" lang="ja-JP" altLang="en-US"/>
                        <a:t>新々々貿易論</a:t>
                      </a:r>
                      <a:r>
                        <a:rPr kumimoji="1" lang="en-US" altLang="ja-JP" dirty="0"/>
                        <a:t>?)</a:t>
                      </a:r>
                      <a:endParaRPr kumimoji="1" lang="ja-JP" altLang="en-US"/>
                    </a:p>
                  </a:txBody>
                  <a:tcPr/>
                </a:tc>
                <a:extLst>
                  <a:ext uri="{0D108BD9-81ED-4DB2-BD59-A6C34878D82A}">
                    <a16:rowId xmlns:a16="http://schemas.microsoft.com/office/drawing/2014/main" val="154159240"/>
                  </a:ext>
                </a:extLst>
              </a:tr>
              <a:tr h="370840">
                <a:tc>
                  <a:txBody>
                    <a:bodyPr/>
                    <a:lstStyle/>
                    <a:p>
                      <a:r>
                        <a:rPr kumimoji="1" lang="ja-JP" altLang="en-US">
                          <a:solidFill>
                            <a:schemeClr val="tx1"/>
                          </a:solidFill>
                        </a:rPr>
                        <a:t>失業の分析</a:t>
                      </a:r>
                    </a:p>
                  </a:txBody>
                  <a:tcPr/>
                </a:tc>
                <a:tc>
                  <a:txBody>
                    <a:bodyPr/>
                    <a:lstStyle/>
                    <a:p>
                      <a:r>
                        <a:rPr kumimoji="1" lang="ja-JP" altLang="en-US"/>
                        <a:t>⭕️</a:t>
                      </a:r>
                    </a:p>
                  </a:txBody>
                  <a:tcPr/>
                </a:tc>
                <a:tc>
                  <a:txBody>
                    <a:bodyPr/>
                    <a:lstStyle/>
                    <a:p>
                      <a:r>
                        <a:rPr kumimoji="1" lang="ja-JP" altLang="en-US"/>
                        <a:t>❌　</a:t>
                      </a:r>
                      <a:r>
                        <a:rPr kumimoji="1" lang="ja-JP" altLang="en-US">
                          <a:solidFill>
                            <a:srgbClr val="0400FF"/>
                          </a:solidFill>
                        </a:rPr>
                        <a:t>仮定により</a:t>
                      </a:r>
                      <a:r>
                        <a:rPr kumimoji="1" lang="ja-JP" altLang="en-US"/>
                        <a:t>排除</a:t>
                      </a:r>
                    </a:p>
                  </a:txBody>
                  <a:tcPr/>
                </a:tc>
                <a:extLst>
                  <a:ext uri="{0D108BD9-81ED-4DB2-BD59-A6C34878D82A}">
                    <a16:rowId xmlns:a16="http://schemas.microsoft.com/office/drawing/2014/main" val="2957110610"/>
                  </a:ext>
                </a:extLst>
              </a:tr>
              <a:tr h="370840">
                <a:tc>
                  <a:txBody>
                    <a:bodyPr/>
                    <a:lstStyle/>
                    <a:p>
                      <a:r>
                        <a:rPr kumimoji="1" lang="ja-JP" altLang="en-US"/>
                        <a:t>技術進歩</a:t>
                      </a:r>
                    </a:p>
                  </a:txBody>
                  <a:tcPr/>
                </a:tc>
                <a:tc>
                  <a:txBody>
                    <a:bodyPr/>
                    <a:lstStyle/>
                    <a:p>
                      <a:r>
                        <a:rPr kumimoji="1" lang="ja-JP" altLang="en-US">
                          <a:solidFill>
                            <a:srgbClr val="FF0000"/>
                          </a:solidFill>
                        </a:rPr>
                        <a:t>▲　</a:t>
                      </a:r>
                      <a:r>
                        <a:rPr kumimoji="1" lang="en-US" altLang="ja-JP" dirty="0">
                          <a:solidFill>
                            <a:schemeClr val="tx1"/>
                          </a:solidFill>
                        </a:rPr>
                        <a:t>(</a:t>
                      </a:r>
                      <a:r>
                        <a:rPr kumimoji="1" lang="ja-JP" altLang="en-US">
                          <a:solidFill>
                            <a:schemeClr val="tx1"/>
                          </a:solidFill>
                        </a:rPr>
                        <a:t>まだ展開不十分</a:t>
                      </a:r>
                      <a:r>
                        <a:rPr kumimoji="1" lang="en-US" altLang="ja-JP" dirty="0">
                          <a:solidFill>
                            <a:schemeClr val="tx1"/>
                          </a:solidFill>
                        </a:rPr>
                        <a:t>)</a:t>
                      </a:r>
                      <a:endParaRPr kumimoji="1" lang="ja-JP" altLang="en-US">
                        <a:solidFill>
                          <a:schemeClr val="tx1"/>
                        </a:solidFill>
                      </a:endParaRPr>
                    </a:p>
                  </a:txBody>
                  <a:tcPr/>
                </a:tc>
                <a:tc>
                  <a:txBody>
                    <a:bodyPr/>
                    <a:lstStyle/>
                    <a:p>
                      <a:r>
                        <a:rPr kumimoji="1" lang="ja-JP" altLang="en-US"/>
                        <a:t>❌　</a:t>
                      </a:r>
                      <a:r>
                        <a:rPr kumimoji="1" lang="ja-JP" altLang="en-US" sz="1400"/>
                        <a:t>個々の技術変化を分析できない。</a:t>
                      </a:r>
                    </a:p>
                  </a:txBody>
                  <a:tcPr/>
                </a:tc>
                <a:extLst>
                  <a:ext uri="{0D108BD9-81ED-4DB2-BD59-A6C34878D82A}">
                    <a16:rowId xmlns:a16="http://schemas.microsoft.com/office/drawing/2014/main" val="2104328658"/>
                  </a:ext>
                </a:extLst>
              </a:tr>
            </a:tbl>
          </a:graphicData>
        </a:graphic>
      </p:graphicFrame>
      <p:sp>
        <p:nvSpPr>
          <p:cNvPr id="6" name="フッター プレースホルダー 5">
            <a:extLst>
              <a:ext uri="{FF2B5EF4-FFF2-40B4-BE49-F238E27FC236}">
                <a16:creationId xmlns:a16="http://schemas.microsoft.com/office/drawing/2014/main" id="{32BF4202-8834-49DF-4979-B5E1E6845654}"/>
              </a:ext>
            </a:extLst>
          </p:cNvPr>
          <p:cNvSpPr>
            <a:spLocks noGrp="1"/>
          </p:cNvSpPr>
          <p:nvPr>
            <p:ph type="ftr" sz="quarter" idx="11"/>
          </p:nvPr>
        </p:nvSpPr>
        <p:spPr/>
        <p:txBody>
          <a:bodyPr/>
          <a:lstStyle/>
          <a:p>
            <a:pPr>
              <a:defRPr/>
            </a:pPr>
            <a:r>
              <a:rPr lang="ja-JP" altLang="en-US"/>
              <a:t>塩沢由典</a:t>
            </a:r>
            <a:endParaRPr lang="en-US" altLang="ja-JP"/>
          </a:p>
        </p:txBody>
      </p:sp>
    </p:spTree>
    <p:extLst>
      <p:ext uri="{BB962C8B-B14F-4D97-AF65-F5344CB8AC3E}">
        <p14:creationId xmlns:p14="http://schemas.microsoft.com/office/powerpoint/2010/main" val="3211053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日付プレースホルダー 3">
            <a:extLst>
              <a:ext uri="{FF2B5EF4-FFF2-40B4-BE49-F238E27FC236}">
                <a16:creationId xmlns:a16="http://schemas.microsoft.com/office/drawing/2014/main" id="{AF8C0B72-D979-07A6-1B2D-67F285C93F21}"/>
              </a:ext>
            </a:extLst>
          </p:cNvPr>
          <p:cNvSpPr>
            <a:spLocks noGrp="1"/>
          </p:cNvSpPr>
          <p:nvPr>
            <p:ph type="dt"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78850" name="スライド番号プレースホルダー 5">
            <a:extLst>
              <a:ext uri="{FF2B5EF4-FFF2-40B4-BE49-F238E27FC236}">
                <a16:creationId xmlns:a16="http://schemas.microsoft.com/office/drawing/2014/main" id="{991D1AD3-28DF-975A-2BC6-D2A44BFC13D4}"/>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E7466FDE-9ADD-6448-9B5C-E19AD734E72D}" type="slidenum">
              <a:rPr lang="ja-JP" altLang="en-US" sz="1400" smtClean="0">
                <a:solidFill>
                  <a:schemeClr val="tx1"/>
                </a:solidFill>
                <a:latin typeface="Times New Roman" panose="02020603050405020304" pitchFamily="18" charset="0"/>
              </a:rPr>
              <a:pPr>
                <a:spcBef>
                  <a:spcPct val="0"/>
                </a:spcBef>
                <a:buClrTx/>
                <a:buFontTx/>
                <a:buNone/>
              </a:pPr>
              <a:t>23</a:t>
            </a:fld>
            <a:endParaRPr lang="en-US" altLang="ja-JP" sz="1400">
              <a:solidFill>
                <a:schemeClr val="tx1"/>
              </a:solidFill>
              <a:latin typeface="Times New Roman" panose="02020603050405020304" pitchFamily="18" charset="0"/>
            </a:endParaRPr>
          </a:p>
        </p:txBody>
      </p:sp>
      <p:sp>
        <p:nvSpPr>
          <p:cNvPr id="78851" name="Rectangle 2">
            <a:extLst>
              <a:ext uri="{FF2B5EF4-FFF2-40B4-BE49-F238E27FC236}">
                <a16:creationId xmlns:a16="http://schemas.microsoft.com/office/drawing/2014/main" id="{95EEDD67-EED9-CE9F-9281-6BCF71CB72CE}"/>
              </a:ext>
            </a:extLst>
          </p:cNvPr>
          <p:cNvSpPr>
            <a:spLocks noGrp="1" noChangeArrowheads="1"/>
          </p:cNvSpPr>
          <p:nvPr>
            <p:ph type="title"/>
          </p:nvPr>
        </p:nvSpPr>
        <p:spPr/>
        <p:txBody>
          <a:bodyPr/>
          <a:lstStyle/>
          <a:p>
            <a:pPr eaLnBrk="1" hangingPunct="1"/>
            <a:r>
              <a:rPr lang="en-US" altLang="ja-JP" dirty="0"/>
              <a:t>3.3 </a:t>
            </a:r>
            <a:r>
              <a:rPr lang="ja-JP" altLang="en-US"/>
              <a:t>正則な国際価値</a:t>
            </a:r>
          </a:p>
        </p:txBody>
      </p:sp>
      <p:sp>
        <p:nvSpPr>
          <p:cNvPr id="17412" name="Rectangle 3">
            <a:extLst>
              <a:ext uri="{FF2B5EF4-FFF2-40B4-BE49-F238E27FC236}">
                <a16:creationId xmlns:a16="http://schemas.microsoft.com/office/drawing/2014/main" id="{15EAD09D-E9AB-682A-82E0-F17147AF1149}"/>
              </a:ext>
            </a:extLst>
          </p:cNvPr>
          <p:cNvSpPr>
            <a:spLocks noGrp="1" noChangeArrowheads="1"/>
          </p:cNvSpPr>
          <p:nvPr>
            <p:ph type="body" idx="1"/>
          </p:nvPr>
        </p:nvSpPr>
        <p:spPr/>
        <p:txBody>
          <a:bodyPr/>
          <a:lstStyle/>
          <a:p>
            <a:pPr eaLnBrk="1" hangingPunct="1">
              <a:lnSpc>
                <a:spcPct val="80000"/>
              </a:lnSpc>
              <a:buFont typeface="Wingdings" pitchFamily="2" charset="2"/>
              <a:buNone/>
              <a:defRPr/>
            </a:pPr>
            <a:r>
              <a:rPr lang="ja-JP" altLang="en-US" sz="3200" b="1"/>
              <a:t>定義</a:t>
            </a:r>
            <a:r>
              <a:rPr lang="ja-JP" altLang="en-US" sz="2400"/>
              <a:t>　</a:t>
            </a:r>
            <a:r>
              <a:rPr lang="en-US" altLang="ja-JP" sz="2800" dirty="0">
                <a:solidFill>
                  <a:schemeClr val="tx1"/>
                </a:solidFill>
              </a:rPr>
              <a:t>RS</a:t>
            </a:r>
            <a:r>
              <a:rPr lang="ja-JP" altLang="en-US" sz="2800">
                <a:solidFill>
                  <a:schemeClr val="tx1"/>
                </a:solidFill>
              </a:rPr>
              <a:t>経済</a:t>
            </a:r>
            <a:r>
              <a:rPr lang="en-US" altLang="ja-JP" sz="2800" dirty="0">
                <a:solidFill>
                  <a:schemeClr val="tx1"/>
                </a:solidFill>
              </a:rPr>
              <a:t>(</a:t>
            </a:r>
            <a:r>
              <a:rPr lang="en-US" altLang="ja-JP" sz="2800" i="1" dirty="0">
                <a:solidFill>
                  <a:schemeClr val="tx1"/>
                </a:solidFill>
              </a:rPr>
              <a:t>E</a:t>
            </a:r>
            <a:r>
              <a:rPr lang="en-US" altLang="ja-JP" sz="2800" dirty="0">
                <a:solidFill>
                  <a:schemeClr val="tx1"/>
                </a:solidFill>
              </a:rPr>
              <a:t>, </a:t>
            </a:r>
            <a:r>
              <a:rPr lang="en-US" altLang="ja-JP" sz="2800" i="1" dirty="0">
                <a:solidFill>
                  <a:schemeClr val="tx1"/>
                </a:solidFill>
              </a:rPr>
              <a:t>T</a:t>
            </a:r>
            <a:r>
              <a:rPr lang="en-US" altLang="ja-JP" sz="2800" dirty="0">
                <a:solidFill>
                  <a:schemeClr val="tx1"/>
                </a:solidFill>
              </a:rPr>
              <a:t>)</a:t>
            </a:r>
            <a:r>
              <a:rPr lang="ja-JP" altLang="en-US" sz="2800">
                <a:solidFill>
                  <a:schemeClr val="tx1"/>
                </a:solidFill>
              </a:rPr>
              <a:t>に対し</a:t>
            </a:r>
            <a:r>
              <a:rPr lang="ja-JP" altLang="en-US" sz="2800">
                <a:solidFill>
                  <a:srgbClr val="FF0000"/>
                </a:solidFill>
              </a:rPr>
              <a:t>全域木</a:t>
            </a:r>
            <a:r>
              <a:rPr lang="en-US" altLang="ja-JP" sz="2800" i="1" dirty="0">
                <a:solidFill>
                  <a:schemeClr val="tx1"/>
                </a:solidFill>
              </a:rPr>
              <a:t>S</a:t>
            </a:r>
            <a:r>
              <a:rPr lang="ja-JP" altLang="en-US" sz="2800">
                <a:solidFill>
                  <a:schemeClr val="tx1"/>
                </a:solidFill>
              </a:rPr>
              <a:t>と国際価値</a:t>
            </a:r>
            <a:r>
              <a:rPr lang="en-US" altLang="ja-JP" sz="2800" b="1" dirty="0">
                <a:solidFill>
                  <a:schemeClr val="tx1"/>
                </a:solidFill>
              </a:rPr>
              <a:t>v</a:t>
            </a:r>
            <a:r>
              <a:rPr lang="en-US" altLang="ja-JP" sz="2800" dirty="0">
                <a:solidFill>
                  <a:schemeClr val="tx1"/>
                </a:solidFill>
              </a:rPr>
              <a:t>=(</a:t>
            </a:r>
            <a:r>
              <a:rPr lang="en-US" altLang="ja-JP" sz="2800" b="1" dirty="0">
                <a:solidFill>
                  <a:schemeClr val="tx1"/>
                </a:solidFill>
              </a:rPr>
              <a:t>w</a:t>
            </a:r>
            <a:r>
              <a:rPr lang="en-US" altLang="ja-JP" sz="2800" dirty="0">
                <a:solidFill>
                  <a:schemeClr val="tx1"/>
                </a:solidFill>
              </a:rPr>
              <a:t>, </a:t>
            </a:r>
            <a:r>
              <a:rPr lang="en-US" altLang="ja-JP" sz="2800" b="1" dirty="0">
                <a:solidFill>
                  <a:schemeClr val="tx1"/>
                </a:solidFill>
              </a:rPr>
              <a:t>p</a:t>
            </a:r>
            <a:r>
              <a:rPr lang="en-US" altLang="ja-JP" sz="2800" dirty="0">
                <a:solidFill>
                  <a:schemeClr val="tx1"/>
                </a:solidFill>
              </a:rPr>
              <a:t>)</a:t>
            </a:r>
            <a:r>
              <a:rPr lang="ja-JP" altLang="en-US" sz="2800">
                <a:solidFill>
                  <a:schemeClr val="tx1"/>
                </a:solidFill>
              </a:rPr>
              <a:t>とが存在して</a:t>
            </a:r>
            <a:r>
              <a:rPr lang="en-US" altLang="ja-JP" sz="2800" dirty="0">
                <a:solidFill>
                  <a:schemeClr val="tx1"/>
                </a:solidFill>
              </a:rPr>
              <a:t>(a)(b)(c)</a:t>
            </a:r>
            <a:r>
              <a:rPr lang="ja-JP" altLang="en-US" sz="2800">
                <a:solidFill>
                  <a:schemeClr val="tx1"/>
                </a:solidFill>
              </a:rPr>
              <a:t>を満たすとき、</a:t>
            </a:r>
            <a:r>
              <a:rPr lang="en-US" altLang="ja-JP" sz="2800" b="1" dirty="0">
                <a:solidFill>
                  <a:schemeClr val="tx1"/>
                </a:solidFill>
              </a:rPr>
              <a:t>v</a:t>
            </a:r>
            <a:r>
              <a:rPr lang="ja-JP" altLang="en-US" sz="2800">
                <a:solidFill>
                  <a:schemeClr val="tx1"/>
                </a:solidFill>
              </a:rPr>
              <a:t>を</a:t>
            </a:r>
            <a:r>
              <a:rPr lang="ja-JP" altLang="en-US" sz="2800">
                <a:solidFill>
                  <a:srgbClr val="FF0000"/>
                </a:solidFill>
              </a:rPr>
              <a:t>正則な国際価値</a:t>
            </a:r>
            <a:r>
              <a:rPr lang="ja-JP" altLang="en-US" sz="2800">
                <a:solidFill>
                  <a:schemeClr val="tx1"/>
                </a:solidFill>
              </a:rPr>
              <a:t>という。</a:t>
            </a:r>
          </a:p>
          <a:p>
            <a:pPr eaLnBrk="1" hangingPunct="1">
              <a:lnSpc>
                <a:spcPct val="80000"/>
              </a:lnSpc>
              <a:buFont typeface="Wingdings" pitchFamily="2" charset="2"/>
              <a:buNone/>
              <a:defRPr/>
            </a:pPr>
            <a:r>
              <a:rPr lang="en-US" altLang="ja-JP" sz="2400" dirty="0"/>
              <a:t> (a)</a:t>
            </a:r>
            <a:r>
              <a:rPr lang="en-US" altLang="ja-JP" sz="2400" dirty="0">
                <a:solidFill>
                  <a:schemeClr val="tx1"/>
                </a:solidFill>
              </a:rPr>
              <a:t>  </a:t>
            </a:r>
            <a:r>
              <a:rPr lang="en-US" altLang="ja-JP" sz="2400" i="1" dirty="0">
                <a:solidFill>
                  <a:schemeClr val="tx1"/>
                </a:solidFill>
              </a:rPr>
              <a:t>S</a:t>
            </a:r>
            <a:r>
              <a:rPr lang="ja-JP" altLang="en-US" sz="2400">
                <a:solidFill>
                  <a:schemeClr val="tx1"/>
                </a:solidFill>
              </a:rPr>
              <a:t>が生産的である。</a:t>
            </a:r>
          </a:p>
          <a:p>
            <a:pPr eaLnBrk="1" hangingPunct="1">
              <a:lnSpc>
                <a:spcPct val="80000"/>
              </a:lnSpc>
              <a:buFont typeface="Wingdings" pitchFamily="2" charset="2"/>
              <a:buNone/>
              <a:defRPr/>
            </a:pPr>
            <a:r>
              <a:rPr lang="en-US" altLang="ja-JP" sz="2400" dirty="0"/>
              <a:t> (b)</a:t>
            </a:r>
            <a:r>
              <a:rPr lang="en-US" altLang="ja-JP" sz="2400" dirty="0">
                <a:solidFill>
                  <a:schemeClr val="tx1"/>
                </a:solidFill>
              </a:rPr>
              <a:t>  (1+</a:t>
            </a:r>
            <a:r>
              <a:rPr lang="en-US" altLang="ja-JP" sz="2400" i="1" dirty="0">
                <a:solidFill>
                  <a:schemeClr val="tx1"/>
                </a:solidFill>
              </a:rPr>
              <a:t>m</a:t>
            </a:r>
            <a:r>
              <a:rPr lang="en-US" altLang="ja-JP" sz="2400" dirty="0">
                <a:solidFill>
                  <a:schemeClr val="tx1"/>
                </a:solidFill>
              </a:rPr>
              <a:t>(</a:t>
            </a:r>
            <a:r>
              <a:rPr lang="en-US" altLang="ja-JP" sz="2400" i="1" dirty="0">
                <a:solidFill>
                  <a:schemeClr val="tx1"/>
                </a:solidFill>
              </a:rPr>
              <a:t>t</a:t>
            </a:r>
            <a:r>
              <a:rPr lang="en-US" altLang="ja-JP" sz="2400" dirty="0">
                <a:solidFill>
                  <a:schemeClr val="tx1"/>
                </a:solidFill>
              </a:rPr>
              <a:t>)){&lt;</a:t>
            </a:r>
            <a:r>
              <a:rPr lang="en-US" altLang="ja-JP" sz="2400" b="1" dirty="0">
                <a:solidFill>
                  <a:schemeClr val="tx1"/>
                </a:solidFill>
              </a:rPr>
              <a:t>u</a:t>
            </a:r>
            <a:r>
              <a:rPr lang="en-US" altLang="ja-JP" sz="2400" dirty="0">
                <a:solidFill>
                  <a:schemeClr val="tx1"/>
                </a:solidFill>
              </a:rPr>
              <a:t>(</a:t>
            </a:r>
            <a:r>
              <a:rPr lang="en-US" altLang="ja-JP" sz="2400" i="1" dirty="0">
                <a:solidFill>
                  <a:schemeClr val="tx1"/>
                </a:solidFill>
              </a:rPr>
              <a:t>t</a:t>
            </a:r>
            <a:r>
              <a:rPr lang="en-US" altLang="ja-JP" sz="2400" dirty="0">
                <a:solidFill>
                  <a:schemeClr val="tx1"/>
                </a:solidFill>
              </a:rPr>
              <a:t>),</a:t>
            </a:r>
            <a:r>
              <a:rPr lang="en-US" altLang="ja-JP" sz="2400" b="1" dirty="0">
                <a:solidFill>
                  <a:schemeClr val="tx1"/>
                </a:solidFill>
              </a:rPr>
              <a:t>w</a:t>
            </a:r>
            <a:r>
              <a:rPr lang="en-US" altLang="ja-JP" sz="2400" dirty="0">
                <a:solidFill>
                  <a:schemeClr val="tx1"/>
                </a:solidFill>
              </a:rPr>
              <a:t>&gt;+&lt;</a:t>
            </a:r>
            <a:r>
              <a:rPr lang="en-US" altLang="ja-JP" sz="2400" b="1" dirty="0">
                <a:solidFill>
                  <a:schemeClr val="tx1"/>
                </a:solidFill>
              </a:rPr>
              <a:t>a</a:t>
            </a:r>
            <a:r>
              <a:rPr lang="en-US" altLang="ja-JP" sz="2400" dirty="0">
                <a:solidFill>
                  <a:schemeClr val="tx1"/>
                </a:solidFill>
              </a:rPr>
              <a:t>(</a:t>
            </a:r>
            <a:r>
              <a:rPr lang="en-US" altLang="ja-JP" sz="2400" i="1" dirty="0">
                <a:solidFill>
                  <a:schemeClr val="tx1"/>
                </a:solidFill>
              </a:rPr>
              <a:t>t</a:t>
            </a:r>
            <a:r>
              <a:rPr lang="en-US" altLang="ja-JP" sz="2400" dirty="0">
                <a:solidFill>
                  <a:schemeClr val="tx1"/>
                </a:solidFill>
              </a:rPr>
              <a:t>),</a:t>
            </a:r>
            <a:r>
              <a:rPr lang="en-US" altLang="ja-JP" sz="2400" b="1" dirty="0">
                <a:solidFill>
                  <a:schemeClr val="tx1"/>
                </a:solidFill>
              </a:rPr>
              <a:t>p</a:t>
            </a:r>
            <a:r>
              <a:rPr lang="en-US" altLang="ja-JP" sz="2400" dirty="0">
                <a:solidFill>
                  <a:schemeClr val="tx1"/>
                </a:solidFill>
              </a:rPr>
              <a:t>&gt;}=</a:t>
            </a:r>
            <a:r>
              <a:rPr lang="ja-JP" altLang="en-US" sz="2400">
                <a:solidFill>
                  <a:schemeClr val="tx1"/>
                </a:solidFill>
              </a:rPr>
              <a:t> </a:t>
            </a:r>
            <a:r>
              <a:rPr lang="en-US" altLang="ja-JP" sz="2400" i="1" dirty="0" err="1">
                <a:solidFill>
                  <a:schemeClr val="tx1"/>
                </a:solidFill>
              </a:rPr>
              <a:t>p</a:t>
            </a:r>
            <a:r>
              <a:rPr lang="en-US" altLang="ja-JP" sz="2400" baseline="-25000" dirty="0" err="1">
                <a:solidFill>
                  <a:schemeClr val="tx1"/>
                </a:solidFill>
              </a:rPr>
              <a:t>g</a:t>
            </a:r>
            <a:r>
              <a:rPr lang="en-US" altLang="ja-JP" sz="2400" baseline="-25000" dirty="0">
                <a:solidFill>
                  <a:schemeClr val="tx1"/>
                </a:solidFill>
              </a:rPr>
              <a:t>(</a:t>
            </a:r>
            <a:r>
              <a:rPr lang="en-US" altLang="ja-JP" sz="2400" i="1" baseline="-25000" dirty="0">
                <a:solidFill>
                  <a:schemeClr val="tx1"/>
                </a:solidFill>
              </a:rPr>
              <a:t>t</a:t>
            </a:r>
            <a:r>
              <a:rPr lang="en-US" altLang="ja-JP" sz="2400" baseline="-25000" dirty="0">
                <a:solidFill>
                  <a:schemeClr val="tx1"/>
                </a:solidFill>
              </a:rPr>
              <a:t>)</a:t>
            </a:r>
            <a:r>
              <a:rPr lang="en-US" altLang="ja-JP" sz="2400" b="1" dirty="0">
                <a:solidFill>
                  <a:schemeClr val="tx1"/>
                </a:solidFill>
              </a:rPr>
              <a:t>  </a:t>
            </a:r>
            <a:r>
              <a:rPr lang="en-US" altLang="ja-JP" sz="2400" dirty="0">
                <a:solidFill>
                  <a:schemeClr val="tx1"/>
                </a:solidFill>
              </a:rPr>
              <a:t>∀</a:t>
            </a:r>
            <a:r>
              <a:rPr lang="en-US" altLang="ja-JP" sz="2400" i="1" dirty="0" err="1">
                <a:solidFill>
                  <a:schemeClr val="tx1"/>
                </a:solidFill>
              </a:rPr>
              <a:t>t</a:t>
            </a:r>
            <a:r>
              <a:rPr lang="en-US" altLang="ja-JP" sz="2400" dirty="0" err="1">
                <a:solidFill>
                  <a:schemeClr val="tx1"/>
                </a:solidFill>
              </a:rPr>
              <a:t>∈</a:t>
            </a:r>
            <a:r>
              <a:rPr lang="en-US" altLang="ja-JP" sz="2400" i="1" dirty="0" err="1"/>
              <a:t>S</a:t>
            </a:r>
            <a:r>
              <a:rPr lang="en-US" altLang="ja-JP" sz="2400" dirty="0"/>
              <a:t>.</a:t>
            </a:r>
          </a:p>
          <a:p>
            <a:pPr eaLnBrk="1" hangingPunct="1">
              <a:lnSpc>
                <a:spcPct val="80000"/>
              </a:lnSpc>
              <a:buFont typeface="Wingdings" pitchFamily="2" charset="2"/>
              <a:buNone/>
              <a:defRPr/>
            </a:pPr>
            <a:r>
              <a:rPr lang="en-US" altLang="ja-JP" sz="2000" dirty="0"/>
              <a:t> </a:t>
            </a:r>
            <a:r>
              <a:rPr lang="en-US" altLang="ja-JP" sz="2400" dirty="0">
                <a:latin typeface="+mj-lt"/>
              </a:rPr>
              <a:t>(c)  </a:t>
            </a:r>
            <a:r>
              <a:rPr lang="en-US" altLang="ja-JP" sz="2400" dirty="0">
                <a:solidFill>
                  <a:schemeClr val="tx1"/>
                </a:solidFill>
                <a:latin typeface="+mj-lt"/>
              </a:rPr>
              <a:t>(1+</a:t>
            </a:r>
            <a:r>
              <a:rPr lang="en-US" altLang="ja-JP" sz="2400" i="1" dirty="0">
                <a:solidFill>
                  <a:schemeClr val="tx1"/>
                </a:solidFill>
                <a:latin typeface="+mj-lt"/>
              </a:rPr>
              <a:t>m</a:t>
            </a:r>
            <a:r>
              <a:rPr lang="en-US" altLang="ja-JP" sz="2400" dirty="0">
                <a:solidFill>
                  <a:schemeClr val="tx1"/>
                </a:solidFill>
                <a:latin typeface="+mj-lt"/>
              </a:rPr>
              <a:t>(</a:t>
            </a:r>
            <a:r>
              <a:rPr lang="en-US" altLang="ja-JP" sz="2400" i="1" dirty="0">
                <a:solidFill>
                  <a:schemeClr val="tx1"/>
                </a:solidFill>
                <a:latin typeface="+mj-lt"/>
              </a:rPr>
              <a:t>t</a:t>
            </a:r>
            <a:r>
              <a:rPr lang="en-US" altLang="ja-JP" sz="2400" dirty="0">
                <a:solidFill>
                  <a:schemeClr val="tx1"/>
                </a:solidFill>
                <a:latin typeface="+mj-lt"/>
              </a:rPr>
              <a:t>)){&lt;</a:t>
            </a:r>
            <a:r>
              <a:rPr lang="en-US" altLang="ja-JP" sz="2400" b="1" dirty="0">
                <a:solidFill>
                  <a:schemeClr val="tx1"/>
                </a:solidFill>
                <a:latin typeface="+mj-lt"/>
              </a:rPr>
              <a:t>u</a:t>
            </a:r>
            <a:r>
              <a:rPr lang="en-US" altLang="ja-JP" sz="2400" dirty="0">
                <a:solidFill>
                  <a:schemeClr val="tx1"/>
                </a:solidFill>
                <a:latin typeface="+mj-lt"/>
              </a:rPr>
              <a:t>(</a:t>
            </a:r>
            <a:r>
              <a:rPr lang="en-US" altLang="ja-JP" sz="2400" i="1" dirty="0">
                <a:solidFill>
                  <a:schemeClr val="tx1"/>
                </a:solidFill>
                <a:latin typeface="+mj-lt"/>
              </a:rPr>
              <a:t>t</a:t>
            </a:r>
            <a:r>
              <a:rPr lang="en-US" altLang="ja-JP" sz="2400" dirty="0">
                <a:solidFill>
                  <a:schemeClr val="tx1"/>
                </a:solidFill>
                <a:latin typeface="+mj-lt"/>
              </a:rPr>
              <a:t>),</a:t>
            </a:r>
            <a:r>
              <a:rPr lang="en-US" altLang="ja-JP" sz="2400" b="1" dirty="0">
                <a:solidFill>
                  <a:schemeClr val="tx1"/>
                </a:solidFill>
                <a:latin typeface="+mj-lt"/>
              </a:rPr>
              <a:t>w</a:t>
            </a:r>
            <a:r>
              <a:rPr lang="en-US" altLang="ja-JP" sz="2400" dirty="0">
                <a:solidFill>
                  <a:schemeClr val="tx1"/>
                </a:solidFill>
                <a:latin typeface="+mj-lt"/>
              </a:rPr>
              <a:t>&gt;+&lt;</a:t>
            </a:r>
            <a:r>
              <a:rPr lang="en-US" altLang="ja-JP" sz="2400" b="1" dirty="0">
                <a:solidFill>
                  <a:schemeClr val="tx1"/>
                </a:solidFill>
                <a:latin typeface="+mj-lt"/>
              </a:rPr>
              <a:t>a</a:t>
            </a:r>
            <a:r>
              <a:rPr lang="en-US" altLang="ja-JP" sz="2400" dirty="0">
                <a:solidFill>
                  <a:schemeClr val="tx1"/>
                </a:solidFill>
                <a:latin typeface="+mj-lt"/>
              </a:rPr>
              <a:t>(</a:t>
            </a:r>
            <a:r>
              <a:rPr lang="en-US" altLang="ja-JP" sz="2400" i="1" dirty="0">
                <a:solidFill>
                  <a:schemeClr val="tx1"/>
                </a:solidFill>
                <a:latin typeface="+mj-lt"/>
              </a:rPr>
              <a:t>t</a:t>
            </a:r>
            <a:r>
              <a:rPr lang="en-US" altLang="ja-JP" sz="2400" dirty="0">
                <a:solidFill>
                  <a:schemeClr val="tx1"/>
                </a:solidFill>
                <a:latin typeface="+mj-lt"/>
              </a:rPr>
              <a:t>),</a:t>
            </a:r>
            <a:r>
              <a:rPr lang="en-US" altLang="ja-JP" sz="2400" b="1" dirty="0">
                <a:solidFill>
                  <a:schemeClr val="tx1"/>
                </a:solidFill>
                <a:latin typeface="+mj-lt"/>
              </a:rPr>
              <a:t>p</a:t>
            </a:r>
            <a:r>
              <a:rPr lang="en-US" altLang="ja-JP" sz="2400" dirty="0">
                <a:solidFill>
                  <a:schemeClr val="tx1"/>
                </a:solidFill>
                <a:latin typeface="+mj-lt"/>
              </a:rPr>
              <a:t>&gt;}</a:t>
            </a:r>
            <a:r>
              <a:rPr lang="ja-JP" altLang="en-US" sz="2400">
                <a:solidFill>
                  <a:schemeClr val="tx1"/>
                </a:solidFill>
                <a:latin typeface="+mj-lt"/>
              </a:rPr>
              <a:t>≧ </a:t>
            </a:r>
            <a:r>
              <a:rPr lang="en-US" altLang="ja-JP" sz="2400" i="1" dirty="0" err="1">
                <a:solidFill>
                  <a:schemeClr val="tx1"/>
                </a:solidFill>
                <a:latin typeface="+mj-lt"/>
              </a:rPr>
              <a:t>p</a:t>
            </a:r>
            <a:r>
              <a:rPr lang="en-US" altLang="ja-JP" sz="2400" baseline="-25000" dirty="0" err="1">
                <a:solidFill>
                  <a:schemeClr val="tx1"/>
                </a:solidFill>
                <a:latin typeface="+mj-lt"/>
              </a:rPr>
              <a:t>g</a:t>
            </a:r>
            <a:r>
              <a:rPr lang="en-US" altLang="ja-JP" sz="2400" baseline="-25000" dirty="0">
                <a:solidFill>
                  <a:schemeClr val="tx1"/>
                </a:solidFill>
                <a:latin typeface="+mj-lt"/>
              </a:rPr>
              <a:t>(</a:t>
            </a:r>
            <a:r>
              <a:rPr lang="en-US" altLang="ja-JP" sz="2400" i="1" baseline="-25000" dirty="0">
                <a:solidFill>
                  <a:schemeClr val="tx1"/>
                </a:solidFill>
                <a:latin typeface="+mj-lt"/>
              </a:rPr>
              <a:t>t</a:t>
            </a:r>
            <a:r>
              <a:rPr lang="en-US" altLang="ja-JP" sz="2400" baseline="-25000" dirty="0">
                <a:solidFill>
                  <a:schemeClr val="tx1"/>
                </a:solidFill>
                <a:latin typeface="+mj-lt"/>
              </a:rPr>
              <a:t>)</a:t>
            </a:r>
            <a:r>
              <a:rPr lang="en-US" altLang="ja-JP" sz="2400" b="1" dirty="0">
                <a:solidFill>
                  <a:schemeClr val="tx1"/>
                </a:solidFill>
                <a:latin typeface="+mj-lt"/>
              </a:rPr>
              <a:t>  </a:t>
            </a:r>
            <a:r>
              <a:rPr lang="en-US" altLang="ja-JP" sz="2400" dirty="0">
                <a:solidFill>
                  <a:schemeClr val="tx1"/>
                </a:solidFill>
                <a:latin typeface="+mj-lt"/>
              </a:rPr>
              <a:t>∀</a:t>
            </a:r>
            <a:r>
              <a:rPr lang="en-US" altLang="ja-JP" sz="2400" i="1" dirty="0" err="1">
                <a:solidFill>
                  <a:schemeClr val="tx1"/>
                </a:solidFill>
                <a:latin typeface="+mj-lt"/>
              </a:rPr>
              <a:t>t</a:t>
            </a:r>
            <a:r>
              <a:rPr lang="en-US" altLang="ja-JP" sz="2400" dirty="0" err="1">
                <a:solidFill>
                  <a:schemeClr val="tx1"/>
                </a:solidFill>
                <a:latin typeface="+mj-lt"/>
              </a:rPr>
              <a:t>∈</a:t>
            </a:r>
            <a:r>
              <a:rPr lang="en-US" altLang="ja-JP" sz="2400" i="1" dirty="0" err="1">
                <a:latin typeface="+mj-lt"/>
              </a:rPr>
              <a:t>T</a:t>
            </a:r>
            <a:r>
              <a:rPr lang="en-US" altLang="ja-JP" sz="2400" dirty="0">
                <a:latin typeface="+mj-lt"/>
              </a:rPr>
              <a:t>.</a:t>
            </a:r>
            <a:endParaRPr lang="en-US" altLang="ja-JP" sz="3200" b="1" dirty="0"/>
          </a:p>
          <a:p>
            <a:pPr eaLnBrk="1" hangingPunct="1">
              <a:lnSpc>
                <a:spcPct val="80000"/>
              </a:lnSpc>
              <a:buNone/>
              <a:defRPr/>
            </a:pPr>
            <a:r>
              <a:rPr lang="ja-JP" altLang="en-US" sz="3200" b="1"/>
              <a:t>定理</a:t>
            </a:r>
            <a:r>
              <a:rPr lang="en-US" altLang="ja-JP" sz="3200" b="1" dirty="0"/>
              <a:t>1</a:t>
            </a:r>
            <a:r>
              <a:rPr lang="ja-JP" altLang="en-US" sz="2800">
                <a:solidFill>
                  <a:schemeClr val="tx1"/>
                </a:solidFill>
              </a:rPr>
              <a:t>　</a:t>
            </a:r>
            <a:r>
              <a:rPr lang="en-US" altLang="ja-JP" sz="2800" dirty="0">
                <a:solidFill>
                  <a:schemeClr val="tx1"/>
                </a:solidFill>
              </a:rPr>
              <a:t>RS</a:t>
            </a:r>
            <a:r>
              <a:rPr lang="ja-JP" altLang="en-US" sz="2800">
                <a:solidFill>
                  <a:schemeClr val="tx1"/>
                </a:solidFill>
              </a:rPr>
              <a:t>経済の生産技術の集合が生産的ならば、正則な国際価値が存在する。</a:t>
            </a:r>
            <a:endParaRPr lang="en-US" altLang="ja-JP" sz="2800" b="1" dirty="0">
              <a:solidFill>
                <a:schemeClr val="tx1"/>
              </a:solidFill>
            </a:endParaRPr>
          </a:p>
          <a:p>
            <a:pPr eaLnBrk="1" hangingPunct="1">
              <a:lnSpc>
                <a:spcPct val="80000"/>
              </a:lnSpc>
              <a:buFont typeface="Wingdings" pitchFamily="2" charset="2"/>
              <a:buNone/>
              <a:defRPr/>
            </a:pPr>
            <a:r>
              <a:rPr lang="ja-JP" altLang="en-US" sz="2800" b="1"/>
              <a:t>定理</a:t>
            </a:r>
            <a:r>
              <a:rPr lang="en-US" altLang="ja-JP" sz="2800" b="1" dirty="0"/>
              <a:t>2</a:t>
            </a:r>
            <a:r>
              <a:rPr lang="ja-JP" altLang="en-US" sz="2800">
                <a:solidFill>
                  <a:schemeClr val="tx1"/>
                </a:solidFill>
              </a:rPr>
              <a:t>　</a:t>
            </a:r>
            <a:r>
              <a:rPr lang="en-US" altLang="ja-JP" sz="2800" i="1" dirty="0">
                <a:solidFill>
                  <a:schemeClr val="tx1"/>
                </a:solidFill>
              </a:rPr>
              <a:t>S</a:t>
            </a:r>
            <a:r>
              <a:rPr lang="ja-JP" altLang="en-US" sz="2800">
                <a:solidFill>
                  <a:schemeClr val="tx1"/>
                </a:solidFill>
              </a:rPr>
              <a:t>に属する純産出べクトルは</a:t>
            </a:r>
            <a:r>
              <a:rPr lang="ja-JP" altLang="en-US" sz="2800"/>
              <a:t>一般に</a:t>
            </a:r>
            <a:r>
              <a:rPr lang="en-US" altLang="ja-JP" sz="2800" dirty="0">
                <a:solidFill>
                  <a:schemeClr val="tx1"/>
                </a:solidFill>
              </a:rPr>
              <a:t>R</a:t>
            </a:r>
            <a:r>
              <a:rPr lang="en-US" altLang="ja-JP" sz="2800" baseline="30000" dirty="0">
                <a:solidFill>
                  <a:schemeClr val="tx1"/>
                </a:solidFill>
              </a:rPr>
              <a:t>M+N</a:t>
            </a:r>
            <a:r>
              <a:rPr lang="ja-JP" altLang="en-US" sz="2800">
                <a:solidFill>
                  <a:schemeClr val="tx1"/>
                </a:solidFill>
              </a:rPr>
              <a:t>の集合として一次独立で、</a:t>
            </a:r>
            <a:r>
              <a:rPr lang="en-US" altLang="ja-JP" sz="2800" i="1" dirty="0">
                <a:solidFill>
                  <a:schemeClr val="tx1"/>
                </a:solidFill>
              </a:rPr>
              <a:t>S</a:t>
            </a:r>
            <a:r>
              <a:rPr lang="ja-JP" altLang="en-US" sz="2800">
                <a:solidFill>
                  <a:schemeClr val="tx1"/>
                </a:solidFill>
              </a:rPr>
              <a:t>に対し</a:t>
            </a:r>
            <a:r>
              <a:rPr lang="en-US" altLang="ja-JP" sz="2800" dirty="0">
                <a:solidFill>
                  <a:schemeClr val="tx1"/>
                </a:solidFill>
              </a:rPr>
              <a:t>(b)</a:t>
            </a:r>
            <a:r>
              <a:rPr lang="ja-JP" altLang="en-US" sz="2800">
                <a:solidFill>
                  <a:schemeClr val="tx1"/>
                </a:solidFill>
              </a:rPr>
              <a:t>を満たす国際価値</a:t>
            </a:r>
            <a:r>
              <a:rPr lang="en-US" altLang="ja-JP" sz="2800" dirty="0">
                <a:solidFill>
                  <a:schemeClr val="tx1"/>
                </a:solidFill>
              </a:rPr>
              <a:t>v</a:t>
            </a:r>
            <a:r>
              <a:rPr lang="ja-JP" altLang="en-US" sz="2800">
                <a:solidFill>
                  <a:schemeClr val="tx1"/>
                </a:solidFill>
              </a:rPr>
              <a:t>は一義的である。</a:t>
            </a:r>
            <a:endParaRPr lang="en-US" altLang="ja-JP" sz="2800" dirty="0">
              <a:solidFill>
                <a:schemeClr val="tx1"/>
              </a:solidFill>
            </a:endParaRPr>
          </a:p>
          <a:p>
            <a:pPr eaLnBrk="1" hangingPunct="1">
              <a:lnSpc>
                <a:spcPct val="80000"/>
              </a:lnSpc>
              <a:buFont typeface="Wingdings" pitchFamily="2" charset="2"/>
              <a:buNone/>
              <a:defRPr/>
            </a:pPr>
            <a:r>
              <a:rPr lang="en-US" altLang="ja-JP" sz="2800" dirty="0">
                <a:solidFill>
                  <a:schemeClr val="tx1"/>
                </a:solidFill>
              </a:rPr>
              <a:t>Cf. Fujimoto, Masahiro</a:t>
            </a:r>
            <a:r>
              <a:rPr lang="ja-JP" altLang="en-US" sz="2800">
                <a:solidFill>
                  <a:schemeClr val="tx1"/>
                </a:solidFill>
              </a:rPr>
              <a:t>の新理論　</a:t>
            </a:r>
            <a:r>
              <a:rPr lang="ja-JP" altLang="en-US" sz="2800">
                <a:solidFill>
                  <a:srgbClr val="0400FF"/>
                </a:solidFill>
              </a:rPr>
              <a:t>「全域木」を外す</a:t>
            </a:r>
            <a:r>
              <a:rPr lang="ja-JP" altLang="en-US" sz="2800">
                <a:solidFill>
                  <a:schemeClr val="tx1"/>
                </a:solidFill>
              </a:rPr>
              <a:t>。</a:t>
            </a:r>
            <a:r>
              <a:rPr lang="en-US" altLang="ja-JP" sz="2800" dirty="0">
                <a:solidFill>
                  <a:schemeClr val="tx1"/>
                </a:solidFill>
              </a:rPr>
              <a:t> </a:t>
            </a:r>
            <a:endParaRPr lang="ja-JP" altLang="en-US" sz="2800">
              <a:solidFill>
                <a:schemeClr val="tx1"/>
              </a:solidFill>
            </a:endParaRPr>
          </a:p>
        </p:txBody>
      </p:sp>
      <p:sp>
        <p:nvSpPr>
          <p:cNvPr id="2" name="フッター プレースホルダー 1">
            <a:extLst>
              <a:ext uri="{FF2B5EF4-FFF2-40B4-BE49-F238E27FC236}">
                <a16:creationId xmlns:a16="http://schemas.microsoft.com/office/drawing/2014/main" id="{96ED4625-F600-E404-0091-0E3565F757A3}"/>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val 2">
            <a:extLst>
              <a:ext uri="{FF2B5EF4-FFF2-40B4-BE49-F238E27FC236}">
                <a16:creationId xmlns:a16="http://schemas.microsoft.com/office/drawing/2014/main" id="{2BED3438-B165-81B8-0757-8DEEF06C01C2}"/>
              </a:ext>
            </a:extLst>
          </p:cNvPr>
          <p:cNvSpPr>
            <a:spLocks noChangeArrowheads="1"/>
          </p:cNvSpPr>
          <p:nvPr/>
        </p:nvSpPr>
        <p:spPr bwMode="auto">
          <a:xfrm>
            <a:off x="2159000" y="1438275"/>
            <a:ext cx="360363" cy="360363"/>
          </a:xfrm>
          <a:prstGeom prst="ellipse">
            <a:avLst/>
          </a:prstGeom>
          <a:solidFill>
            <a:schemeClr val="tx1"/>
          </a:solidFill>
          <a:ln>
            <a:noFill/>
          </a:ln>
          <a:effectLst/>
          <a:extLst>
            <a:ext uri="{91240B29-F687-4F45-9708-019B960494DF}">
              <a14:hiddenLine xmlns:a14="http://schemas.microsoft.com/office/drawing/2010/main" w="0"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11267" name="Oval 3">
            <a:extLst>
              <a:ext uri="{FF2B5EF4-FFF2-40B4-BE49-F238E27FC236}">
                <a16:creationId xmlns:a16="http://schemas.microsoft.com/office/drawing/2014/main" id="{110EDC62-CBE8-02E4-55AF-EA72117E4D0F}"/>
              </a:ext>
            </a:extLst>
          </p:cNvPr>
          <p:cNvSpPr>
            <a:spLocks noChangeArrowheads="1"/>
          </p:cNvSpPr>
          <p:nvPr/>
        </p:nvSpPr>
        <p:spPr bwMode="auto">
          <a:xfrm>
            <a:off x="2124075" y="3284538"/>
            <a:ext cx="914400" cy="914400"/>
          </a:xfrm>
          <a:prstGeom prst="ellipse">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11268" name="Oval 4">
            <a:extLst>
              <a:ext uri="{FF2B5EF4-FFF2-40B4-BE49-F238E27FC236}">
                <a16:creationId xmlns:a16="http://schemas.microsoft.com/office/drawing/2014/main" id="{EBC8D18B-D990-EF26-9367-EFCEAD240CB1}"/>
              </a:ext>
            </a:extLst>
          </p:cNvPr>
          <p:cNvSpPr>
            <a:spLocks noChangeArrowheads="1"/>
          </p:cNvSpPr>
          <p:nvPr/>
        </p:nvSpPr>
        <p:spPr bwMode="auto">
          <a:xfrm>
            <a:off x="2159000" y="4318000"/>
            <a:ext cx="360363" cy="360363"/>
          </a:xfrm>
          <a:prstGeom prst="ellipse">
            <a:avLst/>
          </a:prstGeom>
          <a:solidFill>
            <a:schemeClr val="tx1"/>
          </a:solidFill>
          <a:ln w="0" algn="ctr">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11269" name="Oval 5">
            <a:extLst>
              <a:ext uri="{FF2B5EF4-FFF2-40B4-BE49-F238E27FC236}">
                <a16:creationId xmlns:a16="http://schemas.microsoft.com/office/drawing/2014/main" id="{7F46F25E-22FF-34E8-3C2A-5D8485A84043}"/>
              </a:ext>
            </a:extLst>
          </p:cNvPr>
          <p:cNvSpPr>
            <a:spLocks noChangeArrowheads="1"/>
          </p:cNvSpPr>
          <p:nvPr/>
        </p:nvSpPr>
        <p:spPr bwMode="auto">
          <a:xfrm>
            <a:off x="6477000" y="719138"/>
            <a:ext cx="360363" cy="360362"/>
          </a:xfrm>
          <a:prstGeom prst="ellipse">
            <a:avLst/>
          </a:prstGeom>
          <a:solidFill>
            <a:schemeClr val="tx1"/>
          </a:solidFill>
          <a:ln w="0" algn="ctr">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11270" name="Oval 6">
            <a:extLst>
              <a:ext uri="{FF2B5EF4-FFF2-40B4-BE49-F238E27FC236}">
                <a16:creationId xmlns:a16="http://schemas.microsoft.com/office/drawing/2014/main" id="{40A39124-5D8C-8782-28A6-30A8E97A6932}"/>
              </a:ext>
            </a:extLst>
          </p:cNvPr>
          <p:cNvSpPr>
            <a:spLocks noChangeArrowheads="1"/>
          </p:cNvSpPr>
          <p:nvPr/>
        </p:nvSpPr>
        <p:spPr bwMode="auto">
          <a:xfrm>
            <a:off x="6477000" y="3238500"/>
            <a:ext cx="360363" cy="360363"/>
          </a:xfrm>
          <a:prstGeom prst="ellipse">
            <a:avLst/>
          </a:prstGeom>
          <a:solidFill>
            <a:schemeClr val="tx1"/>
          </a:solidFill>
          <a:ln w="0" algn="ctr">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11271" name="Oval 7">
            <a:extLst>
              <a:ext uri="{FF2B5EF4-FFF2-40B4-BE49-F238E27FC236}">
                <a16:creationId xmlns:a16="http://schemas.microsoft.com/office/drawing/2014/main" id="{D05B08A5-D17B-7EB2-FC13-C6AE5EF708D1}"/>
              </a:ext>
            </a:extLst>
          </p:cNvPr>
          <p:cNvSpPr>
            <a:spLocks noChangeArrowheads="1"/>
          </p:cNvSpPr>
          <p:nvPr/>
        </p:nvSpPr>
        <p:spPr bwMode="auto">
          <a:xfrm>
            <a:off x="6477000" y="5757863"/>
            <a:ext cx="360363" cy="360362"/>
          </a:xfrm>
          <a:prstGeom prst="ellipse">
            <a:avLst/>
          </a:prstGeom>
          <a:solidFill>
            <a:schemeClr val="tx1"/>
          </a:solidFill>
          <a:ln w="0" algn="ctr">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11272" name="Text Box 8">
            <a:extLst>
              <a:ext uri="{FF2B5EF4-FFF2-40B4-BE49-F238E27FC236}">
                <a16:creationId xmlns:a16="http://schemas.microsoft.com/office/drawing/2014/main" id="{F9D70328-A5BC-7168-D135-58102D89D129}"/>
              </a:ext>
            </a:extLst>
          </p:cNvPr>
          <p:cNvSpPr txBox="1">
            <a:spLocks noChangeArrowheads="1"/>
          </p:cNvSpPr>
          <p:nvPr/>
        </p:nvSpPr>
        <p:spPr bwMode="auto">
          <a:xfrm>
            <a:off x="6943800" y="275196"/>
            <a:ext cx="936475"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ja-JP" altLang="en-US" sz="3200">
                <a:solidFill>
                  <a:srgbClr val="000000"/>
                </a:solidFill>
              </a:rPr>
              <a:t>財</a:t>
            </a:r>
            <a:r>
              <a:rPr lang="en-US" altLang="ja-JP" sz="3200" dirty="0">
                <a:solidFill>
                  <a:srgbClr val="000000"/>
                </a:solidFill>
              </a:rPr>
              <a:t> 1</a:t>
            </a:r>
          </a:p>
        </p:txBody>
      </p:sp>
      <p:sp>
        <p:nvSpPr>
          <p:cNvPr id="11273" name="Text Box 9">
            <a:extLst>
              <a:ext uri="{FF2B5EF4-FFF2-40B4-BE49-F238E27FC236}">
                <a16:creationId xmlns:a16="http://schemas.microsoft.com/office/drawing/2014/main" id="{82D68CAF-88AA-E73C-16F8-9F5176589F60}"/>
              </a:ext>
            </a:extLst>
          </p:cNvPr>
          <p:cNvSpPr txBox="1">
            <a:spLocks noChangeArrowheads="1"/>
          </p:cNvSpPr>
          <p:nvPr/>
        </p:nvSpPr>
        <p:spPr bwMode="auto">
          <a:xfrm>
            <a:off x="7227963" y="2803525"/>
            <a:ext cx="936475"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ja-JP" altLang="en-US" sz="3200">
                <a:solidFill>
                  <a:srgbClr val="000000"/>
                </a:solidFill>
              </a:rPr>
              <a:t>財</a:t>
            </a:r>
            <a:r>
              <a:rPr lang="en-US" altLang="ja-JP" sz="3200" dirty="0">
                <a:solidFill>
                  <a:srgbClr val="000000"/>
                </a:solidFill>
              </a:rPr>
              <a:t> 2</a:t>
            </a:r>
          </a:p>
        </p:txBody>
      </p:sp>
      <p:sp>
        <p:nvSpPr>
          <p:cNvPr id="11274" name="Text Box 10">
            <a:extLst>
              <a:ext uri="{FF2B5EF4-FFF2-40B4-BE49-F238E27FC236}">
                <a16:creationId xmlns:a16="http://schemas.microsoft.com/office/drawing/2014/main" id="{D888349E-DB78-F572-27A8-68E128313267}"/>
              </a:ext>
            </a:extLst>
          </p:cNvPr>
          <p:cNvSpPr txBox="1">
            <a:spLocks noChangeArrowheads="1"/>
          </p:cNvSpPr>
          <p:nvPr/>
        </p:nvSpPr>
        <p:spPr bwMode="auto">
          <a:xfrm>
            <a:off x="7300988" y="5395913"/>
            <a:ext cx="936475"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ja-JP" altLang="en-US" sz="3200">
                <a:solidFill>
                  <a:srgbClr val="000000"/>
                </a:solidFill>
              </a:rPr>
              <a:t>財</a:t>
            </a:r>
            <a:r>
              <a:rPr lang="en-US" altLang="ja-JP" sz="3200" dirty="0">
                <a:solidFill>
                  <a:srgbClr val="000000"/>
                </a:solidFill>
              </a:rPr>
              <a:t> 3</a:t>
            </a:r>
          </a:p>
        </p:txBody>
      </p:sp>
      <p:sp>
        <p:nvSpPr>
          <p:cNvPr id="11275" name="Line 11">
            <a:extLst>
              <a:ext uri="{FF2B5EF4-FFF2-40B4-BE49-F238E27FC236}">
                <a16:creationId xmlns:a16="http://schemas.microsoft.com/office/drawing/2014/main" id="{BA3F03CA-8AF7-B0E6-2298-864C3D19139B}"/>
              </a:ext>
            </a:extLst>
          </p:cNvPr>
          <p:cNvSpPr>
            <a:spLocks noChangeShapeType="1"/>
          </p:cNvSpPr>
          <p:nvPr/>
        </p:nvSpPr>
        <p:spPr bwMode="auto">
          <a:xfrm flipV="1">
            <a:off x="2339975" y="3429000"/>
            <a:ext cx="4365625" cy="10795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11276" name="Line 12">
            <a:extLst>
              <a:ext uri="{FF2B5EF4-FFF2-40B4-BE49-F238E27FC236}">
                <a16:creationId xmlns:a16="http://schemas.microsoft.com/office/drawing/2014/main" id="{5F08D416-5028-2024-BE89-ADB56696479B}"/>
              </a:ext>
            </a:extLst>
          </p:cNvPr>
          <p:cNvSpPr>
            <a:spLocks noChangeShapeType="1"/>
          </p:cNvSpPr>
          <p:nvPr/>
        </p:nvSpPr>
        <p:spPr bwMode="auto">
          <a:xfrm>
            <a:off x="2268538" y="4508500"/>
            <a:ext cx="4391025" cy="144145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11277" name="Line 13">
            <a:extLst>
              <a:ext uri="{FF2B5EF4-FFF2-40B4-BE49-F238E27FC236}">
                <a16:creationId xmlns:a16="http://schemas.microsoft.com/office/drawing/2014/main" id="{9F088F3D-015F-AC6B-F9F6-B888450263BF}"/>
              </a:ext>
            </a:extLst>
          </p:cNvPr>
          <p:cNvSpPr>
            <a:spLocks noChangeShapeType="1"/>
          </p:cNvSpPr>
          <p:nvPr/>
        </p:nvSpPr>
        <p:spPr bwMode="auto">
          <a:xfrm flipV="1">
            <a:off x="2339975" y="838200"/>
            <a:ext cx="4365625" cy="79057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11278" name="Line 14">
            <a:extLst>
              <a:ext uri="{FF2B5EF4-FFF2-40B4-BE49-F238E27FC236}">
                <a16:creationId xmlns:a16="http://schemas.microsoft.com/office/drawing/2014/main" id="{37B37729-8847-04E8-A7EA-307D51765FA5}"/>
              </a:ext>
            </a:extLst>
          </p:cNvPr>
          <p:cNvSpPr>
            <a:spLocks noChangeShapeType="1"/>
          </p:cNvSpPr>
          <p:nvPr/>
        </p:nvSpPr>
        <p:spPr bwMode="auto">
          <a:xfrm>
            <a:off x="2339975" y="1628775"/>
            <a:ext cx="4319588" cy="432117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en-US"/>
          </a:p>
        </p:txBody>
      </p:sp>
      <p:sp>
        <p:nvSpPr>
          <p:cNvPr id="11279" name="Text Box 15">
            <a:extLst>
              <a:ext uri="{FF2B5EF4-FFF2-40B4-BE49-F238E27FC236}">
                <a16:creationId xmlns:a16="http://schemas.microsoft.com/office/drawing/2014/main" id="{F46C8365-BD4E-4073-F08E-55FDC63C6107}"/>
              </a:ext>
            </a:extLst>
          </p:cNvPr>
          <p:cNvSpPr txBox="1">
            <a:spLocks noChangeArrowheads="1"/>
          </p:cNvSpPr>
          <p:nvPr/>
        </p:nvSpPr>
        <p:spPr bwMode="auto">
          <a:xfrm>
            <a:off x="754063" y="940594"/>
            <a:ext cx="1046162"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3200" dirty="0">
                <a:solidFill>
                  <a:srgbClr val="000000"/>
                </a:solidFill>
              </a:rPr>
              <a:t> A</a:t>
            </a:r>
            <a:r>
              <a:rPr lang="ja-JP" altLang="en-US" sz="3200">
                <a:solidFill>
                  <a:srgbClr val="000000"/>
                </a:solidFill>
              </a:rPr>
              <a:t>国</a:t>
            </a:r>
            <a:endParaRPr lang="en-US" altLang="ja-JP" sz="3600" dirty="0">
              <a:solidFill>
                <a:srgbClr val="000000"/>
              </a:solidFill>
            </a:endParaRPr>
          </a:p>
        </p:txBody>
      </p:sp>
      <p:sp>
        <p:nvSpPr>
          <p:cNvPr id="11280" name="Text Box 16">
            <a:extLst>
              <a:ext uri="{FF2B5EF4-FFF2-40B4-BE49-F238E27FC236}">
                <a16:creationId xmlns:a16="http://schemas.microsoft.com/office/drawing/2014/main" id="{25F991AB-A89A-8F06-78E9-1077704CA51F}"/>
              </a:ext>
            </a:extLst>
          </p:cNvPr>
          <p:cNvSpPr txBox="1">
            <a:spLocks noChangeArrowheads="1"/>
          </p:cNvSpPr>
          <p:nvPr/>
        </p:nvSpPr>
        <p:spPr bwMode="auto">
          <a:xfrm>
            <a:off x="6588125" y="1052513"/>
            <a:ext cx="608013"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3600" i="1">
                <a:solidFill>
                  <a:srgbClr val="000000"/>
                </a:solidFill>
              </a:rPr>
              <a:t>p</a:t>
            </a:r>
            <a:r>
              <a:rPr lang="en-US" altLang="ja-JP" sz="3600" baseline="-25000">
                <a:solidFill>
                  <a:srgbClr val="000000"/>
                </a:solidFill>
              </a:rPr>
              <a:t>1</a:t>
            </a:r>
          </a:p>
        </p:txBody>
      </p:sp>
      <p:sp>
        <p:nvSpPr>
          <p:cNvPr id="11281" name="Text Box 17">
            <a:extLst>
              <a:ext uri="{FF2B5EF4-FFF2-40B4-BE49-F238E27FC236}">
                <a16:creationId xmlns:a16="http://schemas.microsoft.com/office/drawing/2014/main" id="{F80183E1-8A1B-F916-F090-63BD90C5F49B}"/>
              </a:ext>
            </a:extLst>
          </p:cNvPr>
          <p:cNvSpPr txBox="1">
            <a:spLocks noChangeArrowheads="1"/>
          </p:cNvSpPr>
          <p:nvPr/>
        </p:nvSpPr>
        <p:spPr bwMode="auto">
          <a:xfrm>
            <a:off x="6732588" y="3357563"/>
            <a:ext cx="608012"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3600" i="1">
                <a:solidFill>
                  <a:srgbClr val="000000"/>
                </a:solidFill>
              </a:rPr>
              <a:t>p</a:t>
            </a:r>
            <a:r>
              <a:rPr lang="en-US" altLang="ja-JP" sz="3600" baseline="-25000">
                <a:solidFill>
                  <a:srgbClr val="000000"/>
                </a:solidFill>
              </a:rPr>
              <a:t>2</a:t>
            </a:r>
          </a:p>
        </p:txBody>
      </p:sp>
      <p:sp>
        <p:nvSpPr>
          <p:cNvPr id="11282" name="Text Box 18">
            <a:extLst>
              <a:ext uri="{FF2B5EF4-FFF2-40B4-BE49-F238E27FC236}">
                <a16:creationId xmlns:a16="http://schemas.microsoft.com/office/drawing/2014/main" id="{36644E50-ABCF-752A-7525-95EE5C332570}"/>
              </a:ext>
            </a:extLst>
          </p:cNvPr>
          <p:cNvSpPr txBox="1">
            <a:spLocks noChangeArrowheads="1"/>
          </p:cNvSpPr>
          <p:nvPr/>
        </p:nvSpPr>
        <p:spPr bwMode="auto">
          <a:xfrm>
            <a:off x="6804025" y="6021388"/>
            <a:ext cx="608013"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3600" i="1">
                <a:solidFill>
                  <a:srgbClr val="000000"/>
                </a:solidFill>
              </a:rPr>
              <a:t>p</a:t>
            </a:r>
            <a:r>
              <a:rPr lang="en-US" altLang="ja-JP" sz="3600" baseline="-25000">
                <a:solidFill>
                  <a:srgbClr val="000000"/>
                </a:solidFill>
              </a:rPr>
              <a:t>3</a:t>
            </a:r>
          </a:p>
        </p:txBody>
      </p:sp>
      <p:sp>
        <p:nvSpPr>
          <p:cNvPr id="11283" name="Text Box 19">
            <a:extLst>
              <a:ext uri="{FF2B5EF4-FFF2-40B4-BE49-F238E27FC236}">
                <a16:creationId xmlns:a16="http://schemas.microsoft.com/office/drawing/2014/main" id="{DBA6E560-0603-10B1-7E9F-F3C77F3CC680}"/>
              </a:ext>
            </a:extLst>
          </p:cNvPr>
          <p:cNvSpPr txBox="1">
            <a:spLocks noChangeArrowheads="1"/>
          </p:cNvSpPr>
          <p:nvPr/>
        </p:nvSpPr>
        <p:spPr bwMode="auto">
          <a:xfrm>
            <a:off x="933043" y="4678363"/>
            <a:ext cx="1046162" cy="57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3200" dirty="0">
                <a:solidFill>
                  <a:srgbClr val="000000"/>
                </a:solidFill>
              </a:rPr>
              <a:t>B</a:t>
            </a:r>
            <a:r>
              <a:rPr lang="ja-JP" altLang="en-US" sz="3200">
                <a:solidFill>
                  <a:srgbClr val="000000"/>
                </a:solidFill>
              </a:rPr>
              <a:t>国</a:t>
            </a:r>
            <a:endParaRPr lang="en-US" altLang="ja-JP" sz="3600" dirty="0">
              <a:solidFill>
                <a:srgbClr val="000000"/>
              </a:solidFill>
            </a:endParaRPr>
          </a:p>
        </p:txBody>
      </p:sp>
      <p:sp>
        <p:nvSpPr>
          <p:cNvPr id="11284" name="Text Box 20">
            <a:extLst>
              <a:ext uri="{FF2B5EF4-FFF2-40B4-BE49-F238E27FC236}">
                <a16:creationId xmlns:a16="http://schemas.microsoft.com/office/drawing/2014/main" id="{3246625A-7F23-826E-E14A-069C4547E49F}"/>
              </a:ext>
            </a:extLst>
          </p:cNvPr>
          <p:cNvSpPr txBox="1">
            <a:spLocks noChangeArrowheads="1"/>
          </p:cNvSpPr>
          <p:nvPr/>
        </p:nvSpPr>
        <p:spPr bwMode="auto">
          <a:xfrm>
            <a:off x="1619250" y="1700213"/>
            <a:ext cx="684213"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3600" i="1">
                <a:solidFill>
                  <a:srgbClr val="000000"/>
                </a:solidFill>
              </a:rPr>
              <a:t>w</a:t>
            </a:r>
            <a:r>
              <a:rPr lang="en-US" altLang="ja-JP" sz="3600" baseline="-25000">
                <a:solidFill>
                  <a:srgbClr val="000000"/>
                </a:solidFill>
              </a:rPr>
              <a:t>1</a:t>
            </a:r>
          </a:p>
        </p:txBody>
      </p:sp>
      <p:sp>
        <p:nvSpPr>
          <p:cNvPr id="11285" name="Text Box 21">
            <a:extLst>
              <a:ext uri="{FF2B5EF4-FFF2-40B4-BE49-F238E27FC236}">
                <a16:creationId xmlns:a16="http://schemas.microsoft.com/office/drawing/2014/main" id="{1BBDD6F8-CA19-C98A-0318-9C873F192302}"/>
              </a:ext>
            </a:extLst>
          </p:cNvPr>
          <p:cNvSpPr txBox="1">
            <a:spLocks noChangeArrowheads="1"/>
          </p:cNvSpPr>
          <p:nvPr/>
        </p:nvSpPr>
        <p:spPr bwMode="auto">
          <a:xfrm>
            <a:off x="1619250" y="3644900"/>
            <a:ext cx="684213"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3600" i="1">
                <a:solidFill>
                  <a:srgbClr val="000000"/>
                </a:solidFill>
              </a:rPr>
              <a:t>w</a:t>
            </a:r>
            <a:r>
              <a:rPr lang="en-US" altLang="ja-JP" sz="3600" baseline="-25000">
                <a:solidFill>
                  <a:srgbClr val="000000"/>
                </a:solidFill>
              </a:rPr>
              <a:t>2</a:t>
            </a:r>
          </a:p>
        </p:txBody>
      </p:sp>
      <p:sp>
        <p:nvSpPr>
          <p:cNvPr id="11286" name="Text Box 22">
            <a:extLst>
              <a:ext uri="{FF2B5EF4-FFF2-40B4-BE49-F238E27FC236}">
                <a16:creationId xmlns:a16="http://schemas.microsoft.com/office/drawing/2014/main" id="{A1A081B8-7D95-66DB-8500-3A41B1AB608A}"/>
              </a:ext>
            </a:extLst>
          </p:cNvPr>
          <p:cNvSpPr txBox="1">
            <a:spLocks noChangeArrowheads="1"/>
          </p:cNvSpPr>
          <p:nvPr/>
        </p:nvSpPr>
        <p:spPr bwMode="auto">
          <a:xfrm>
            <a:off x="4800600" y="1066800"/>
            <a:ext cx="777875"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3600" i="1">
                <a:solidFill>
                  <a:srgbClr val="000000"/>
                </a:solidFill>
              </a:rPr>
              <a:t>a</a:t>
            </a:r>
            <a:r>
              <a:rPr lang="en-US" altLang="ja-JP" sz="3600" baseline="-25000">
                <a:solidFill>
                  <a:srgbClr val="000000"/>
                </a:solidFill>
              </a:rPr>
              <a:t>11</a:t>
            </a:r>
          </a:p>
        </p:txBody>
      </p:sp>
      <p:sp>
        <p:nvSpPr>
          <p:cNvPr id="11287" name="Text Box 23">
            <a:extLst>
              <a:ext uri="{FF2B5EF4-FFF2-40B4-BE49-F238E27FC236}">
                <a16:creationId xmlns:a16="http://schemas.microsoft.com/office/drawing/2014/main" id="{890B2BEB-3984-92F7-0704-0E5A11A51E54}"/>
              </a:ext>
            </a:extLst>
          </p:cNvPr>
          <p:cNvSpPr txBox="1">
            <a:spLocks noChangeArrowheads="1"/>
          </p:cNvSpPr>
          <p:nvPr/>
        </p:nvSpPr>
        <p:spPr bwMode="auto">
          <a:xfrm>
            <a:off x="3657600" y="2286000"/>
            <a:ext cx="777875"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3600" i="1">
                <a:solidFill>
                  <a:srgbClr val="000000"/>
                </a:solidFill>
              </a:rPr>
              <a:t>a</a:t>
            </a:r>
            <a:r>
              <a:rPr lang="en-US" altLang="ja-JP" sz="3600" baseline="-25000">
                <a:solidFill>
                  <a:srgbClr val="000000"/>
                </a:solidFill>
              </a:rPr>
              <a:t>13</a:t>
            </a:r>
          </a:p>
        </p:txBody>
      </p:sp>
      <p:sp>
        <p:nvSpPr>
          <p:cNvPr id="11288" name="Text Box 24">
            <a:extLst>
              <a:ext uri="{FF2B5EF4-FFF2-40B4-BE49-F238E27FC236}">
                <a16:creationId xmlns:a16="http://schemas.microsoft.com/office/drawing/2014/main" id="{2D113E35-16F2-9508-FE64-E7E830312B9F}"/>
              </a:ext>
            </a:extLst>
          </p:cNvPr>
          <p:cNvSpPr txBox="1">
            <a:spLocks noChangeArrowheads="1"/>
          </p:cNvSpPr>
          <p:nvPr/>
        </p:nvSpPr>
        <p:spPr bwMode="auto">
          <a:xfrm>
            <a:off x="3635375" y="5084763"/>
            <a:ext cx="777875"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3600" i="1">
                <a:solidFill>
                  <a:srgbClr val="000000"/>
                </a:solidFill>
              </a:rPr>
              <a:t>a</a:t>
            </a:r>
            <a:r>
              <a:rPr lang="en-US" altLang="ja-JP" sz="3600" baseline="-25000">
                <a:solidFill>
                  <a:srgbClr val="000000"/>
                </a:solidFill>
              </a:rPr>
              <a:t>23</a:t>
            </a:r>
          </a:p>
        </p:txBody>
      </p:sp>
      <p:sp>
        <p:nvSpPr>
          <p:cNvPr id="11289" name="Text Box 25">
            <a:extLst>
              <a:ext uri="{FF2B5EF4-FFF2-40B4-BE49-F238E27FC236}">
                <a16:creationId xmlns:a16="http://schemas.microsoft.com/office/drawing/2014/main" id="{1C4BAB66-E885-6FB7-0975-27FA63257EE8}"/>
              </a:ext>
            </a:extLst>
          </p:cNvPr>
          <p:cNvSpPr txBox="1">
            <a:spLocks noChangeArrowheads="1"/>
          </p:cNvSpPr>
          <p:nvPr/>
        </p:nvSpPr>
        <p:spPr bwMode="auto">
          <a:xfrm>
            <a:off x="2971800" y="3429000"/>
            <a:ext cx="777875"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3600" i="1">
                <a:solidFill>
                  <a:srgbClr val="000000"/>
                </a:solidFill>
              </a:rPr>
              <a:t>a</a:t>
            </a:r>
            <a:r>
              <a:rPr lang="en-US" altLang="ja-JP" sz="3600" baseline="-25000">
                <a:solidFill>
                  <a:srgbClr val="000000"/>
                </a:solidFill>
              </a:rPr>
              <a:t>22</a:t>
            </a:r>
          </a:p>
        </p:txBody>
      </p:sp>
      <p:sp>
        <p:nvSpPr>
          <p:cNvPr id="2" name="テキスト ボックス 1">
            <a:extLst>
              <a:ext uri="{FF2B5EF4-FFF2-40B4-BE49-F238E27FC236}">
                <a16:creationId xmlns:a16="http://schemas.microsoft.com/office/drawing/2014/main" id="{E8F462A4-0879-F294-6A94-A99E31322261}"/>
              </a:ext>
            </a:extLst>
          </p:cNvPr>
          <p:cNvSpPr txBox="1"/>
          <p:nvPr/>
        </p:nvSpPr>
        <p:spPr>
          <a:xfrm>
            <a:off x="83060" y="157207"/>
            <a:ext cx="5495415" cy="584775"/>
          </a:xfrm>
          <a:prstGeom prst="rect">
            <a:avLst/>
          </a:prstGeom>
          <a:noFill/>
        </p:spPr>
        <p:txBody>
          <a:bodyPr wrap="none" rtlCol="0">
            <a:spAutoFit/>
          </a:bodyPr>
          <a:lstStyle/>
          <a:p>
            <a:r>
              <a:rPr lang="ja-JP" altLang="en-US" sz="3200"/>
              <a:t>純粋労働投入経済</a:t>
            </a:r>
            <a:r>
              <a:rPr lang="en-US" altLang="ja-JP" sz="3200" dirty="0"/>
              <a:t>(R0</a:t>
            </a:r>
            <a:r>
              <a:rPr lang="ja-JP" altLang="en-US" sz="3200"/>
              <a:t>の場合</a:t>
            </a:r>
            <a:r>
              <a:rPr lang="en-US" altLang="ja-JP" sz="3200" dirty="0"/>
              <a:t>)</a:t>
            </a:r>
            <a:endParaRPr kumimoji="1" lang="ja-JP" altLang="en-US" sz="3200"/>
          </a:p>
        </p:txBody>
      </p:sp>
      <p:sp>
        <p:nvSpPr>
          <p:cNvPr id="3" name="テキスト ボックス 2">
            <a:extLst>
              <a:ext uri="{FF2B5EF4-FFF2-40B4-BE49-F238E27FC236}">
                <a16:creationId xmlns:a16="http://schemas.microsoft.com/office/drawing/2014/main" id="{BB37F7D8-71F6-34B6-FA8D-59995C07FFEF}"/>
              </a:ext>
            </a:extLst>
          </p:cNvPr>
          <p:cNvSpPr txBox="1"/>
          <p:nvPr/>
        </p:nvSpPr>
        <p:spPr>
          <a:xfrm>
            <a:off x="316746" y="5692731"/>
            <a:ext cx="3607182" cy="954107"/>
          </a:xfrm>
          <a:prstGeom prst="rect">
            <a:avLst/>
          </a:prstGeom>
          <a:noFill/>
        </p:spPr>
        <p:txBody>
          <a:bodyPr wrap="square" rtlCol="0">
            <a:spAutoFit/>
          </a:bodyPr>
          <a:lstStyle/>
          <a:p>
            <a:r>
              <a:rPr lang="ja-JP" altLang="en-US" sz="2800">
                <a:solidFill>
                  <a:srgbClr val="0400FF"/>
                </a:solidFill>
              </a:rPr>
              <a:t>例</a:t>
            </a:r>
            <a:r>
              <a:rPr lang="en-US" altLang="ja-JP" sz="2800" dirty="0">
                <a:solidFill>
                  <a:srgbClr val="0400FF"/>
                </a:solidFill>
              </a:rPr>
              <a:t>:</a:t>
            </a:r>
          </a:p>
          <a:p>
            <a:r>
              <a:rPr lang="en-US" altLang="ja-JP" sz="2800" i="1" dirty="0">
                <a:solidFill>
                  <a:schemeClr val="tx1"/>
                </a:solidFill>
              </a:rPr>
              <a:t>p</a:t>
            </a:r>
            <a:r>
              <a:rPr lang="en-US" altLang="ja-JP" sz="2800" baseline="-25000" dirty="0">
                <a:solidFill>
                  <a:schemeClr val="tx1"/>
                </a:solidFill>
              </a:rPr>
              <a:t>1</a:t>
            </a:r>
            <a:r>
              <a:rPr lang="en-US" altLang="ja-JP" sz="2800" dirty="0">
                <a:solidFill>
                  <a:schemeClr val="tx1"/>
                </a:solidFill>
              </a:rPr>
              <a:t> = (1+</a:t>
            </a:r>
            <a:r>
              <a:rPr lang="en-US" altLang="ja-JP" sz="2800" i="1" dirty="0">
                <a:solidFill>
                  <a:schemeClr val="tx1"/>
                </a:solidFill>
              </a:rPr>
              <a:t>m</a:t>
            </a:r>
            <a:r>
              <a:rPr lang="en-US" altLang="ja-JP" sz="2800" baseline="-25000" dirty="0">
                <a:solidFill>
                  <a:schemeClr val="tx1"/>
                </a:solidFill>
              </a:rPr>
              <a:t>A1</a:t>
            </a:r>
            <a:r>
              <a:rPr lang="en-US" altLang="ja-JP" sz="2800" dirty="0">
                <a:solidFill>
                  <a:schemeClr val="tx1"/>
                </a:solidFill>
              </a:rPr>
              <a:t>) </a:t>
            </a:r>
            <a:r>
              <a:rPr lang="en-US" altLang="ja-JP" sz="2800" i="1" dirty="0">
                <a:solidFill>
                  <a:schemeClr val="tx1"/>
                </a:solidFill>
              </a:rPr>
              <a:t>w</a:t>
            </a:r>
            <a:r>
              <a:rPr lang="en-US" altLang="ja-JP" sz="2800" baseline="-25000" dirty="0">
                <a:solidFill>
                  <a:schemeClr val="tx1"/>
                </a:solidFill>
              </a:rPr>
              <a:t>1</a:t>
            </a:r>
            <a:r>
              <a:rPr lang="en-US" altLang="ja-JP" sz="2800" dirty="0">
                <a:solidFill>
                  <a:schemeClr val="tx1"/>
                </a:solidFill>
              </a:rPr>
              <a:t> </a:t>
            </a:r>
            <a:r>
              <a:rPr lang="en-US" altLang="ja-JP" sz="2800" i="1" dirty="0">
                <a:solidFill>
                  <a:schemeClr val="tx1"/>
                </a:solidFill>
              </a:rPr>
              <a:t>a</a:t>
            </a:r>
            <a:r>
              <a:rPr lang="en-US" altLang="ja-JP" sz="2800" baseline="-25000" dirty="0">
                <a:solidFill>
                  <a:schemeClr val="tx1"/>
                </a:solidFill>
              </a:rPr>
              <a:t>11</a:t>
            </a:r>
            <a:endParaRPr kumimoji="1" lang="ja-JP" altLang="en-US" sz="2800" baseline="-25000">
              <a:solidFill>
                <a:schemeClr val="tx1"/>
              </a:solidFill>
            </a:endParaRPr>
          </a:p>
        </p:txBody>
      </p:sp>
      <p:sp>
        <p:nvSpPr>
          <p:cNvPr id="4" name="日付プレースホルダー 3">
            <a:extLst>
              <a:ext uri="{FF2B5EF4-FFF2-40B4-BE49-F238E27FC236}">
                <a16:creationId xmlns:a16="http://schemas.microsoft.com/office/drawing/2014/main" id="{B06852ED-0FCF-4DA3-9F96-1EE43D1A91D0}"/>
              </a:ext>
            </a:extLst>
          </p:cNvPr>
          <p:cNvSpPr>
            <a:spLocks noGrp="1"/>
          </p:cNvSpPr>
          <p:nvPr>
            <p:ph type="dt" sz="half" idx="10"/>
          </p:nvPr>
        </p:nvSpPr>
        <p:spPr/>
        <p:txBody>
          <a:bodyPr/>
          <a:lstStyle/>
          <a:p>
            <a:pPr>
              <a:defRPr/>
            </a:pPr>
            <a:r>
              <a:rPr lang="en-US" altLang="ja-JP"/>
              <a:t>2023.11.12</a:t>
            </a:r>
          </a:p>
        </p:txBody>
      </p:sp>
      <p:sp>
        <p:nvSpPr>
          <p:cNvPr id="5" name="フッター プレースホルダー 4">
            <a:extLst>
              <a:ext uri="{FF2B5EF4-FFF2-40B4-BE49-F238E27FC236}">
                <a16:creationId xmlns:a16="http://schemas.microsoft.com/office/drawing/2014/main" id="{F4C8AC8F-445A-EF06-EBB5-B46D8B58181E}"/>
              </a:ext>
            </a:extLst>
          </p:cNvPr>
          <p:cNvSpPr>
            <a:spLocks noGrp="1"/>
          </p:cNvSpPr>
          <p:nvPr>
            <p:ph type="ftr" sz="quarter" idx="11"/>
          </p:nvPr>
        </p:nvSpPr>
        <p:spPr/>
        <p:txBody>
          <a:bodyPr/>
          <a:lstStyle/>
          <a:p>
            <a:pPr>
              <a:defRPr/>
            </a:pPr>
            <a:r>
              <a:rPr lang="ja-JP" altLang="en-US"/>
              <a:t>塩沢由典</a:t>
            </a:r>
            <a:endParaRPr lang="en-US" altLang="ja-JP"/>
          </a:p>
        </p:txBody>
      </p:sp>
      <p:sp>
        <p:nvSpPr>
          <p:cNvPr id="6" name="スライド番号プレースホルダー 5">
            <a:extLst>
              <a:ext uri="{FF2B5EF4-FFF2-40B4-BE49-F238E27FC236}">
                <a16:creationId xmlns:a16="http://schemas.microsoft.com/office/drawing/2014/main" id="{FFD665E9-914A-41A2-2CDD-4DD694A6DF06}"/>
              </a:ext>
            </a:extLst>
          </p:cNvPr>
          <p:cNvSpPr>
            <a:spLocks noGrp="1"/>
          </p:cNvSpPr>
          <p:nvPr>
            <p:ph type="sldNum" sz="quarter" idx="12"/>
          </p:nvPr>
        </p:nvSpPr>
        <p:spPr/>
        <p:txBody>
          <a:bodyPr/>
          <a:lstStyle/>
          <a:p>
            <a:pPr>
              <a:defRPr/>
            </a:pPr>
            <a:fld id="{ADC82C65-207A-C247-8D2E-A96BDD213D47}" type="slidenum">
              <a:rPr lang="en-US" altLang="ja-JP" smtClean="0"/>
              <a:pPr>
                <a:defRPr/>
              </a:pPr>
              <a:t>24</a:t>
            </a:fld>
            <a:endParaRPr lang="en-US" altLang="ja-JP"/>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268826-AD6B-9B08-9477-F69FCEB59592}"/>
              </a:ext>
            </a:extLst>
          </p:cNvPr>
          <p:cNvSpPr>
            <a:spLocks noGrp="1"/>
          </p:cNvSpPr>
          <p:nvPr>
            <p:ph type="title"/>
          </p:nvPr>
        </p:nvSpPr>
        <p:spPr/>
        <p:txBody>
          <a:bodyPr/>
          <a:lstStyle/>
          <a:p>
            <a:r>
              <a:rPr kumimoji="1" lang="en-US" altLang="ja-JP" dirty="0"/>
              <a:t>3.4 </a:t>
            </a:r>
            <a:r>
              <a:rPr lang="ja-JP" altLang="en-US"/>
              <a:t>貿易論</a:t>
            </a:r>
            <a:r>
              <a:rPr kumimoji="1" lang="ja-JP" altLang="en-US"/>
              <a:t>における輸送費</a:t>
            </a: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5E93CB1-8E4E-3394-1AA1-C985BC8BEA57}"/>
                  </a:ext>
                </a:extLst>
              </p:cNvPr>
              <p:cNvSpPr>
                <a:spLocks noGrp="1"/>
              </p:cNvSpPr>
              <p:nvPr>
                <p:ph idx="1"/>
              </p:nvPr>
            </p:nvSpPr>
            <p:spPr/>
            <p:txBody>
              <a:bodyPr/>
              <a:lstStyle/>
              <a:p>
                <a:r>
                  <a:rPr kumimoji="1" lang="ja-JP" altLang="en-US"/>
                  <a:t>標準的には</a:t>
                </a:r>
                <a:r>
                  <a:rPr lang="ja-JP" altLang="en-US"/>
                  <a:t>輸送費</a:t>
                </a:r>
                <a:r>
                  <a:rPr lang="en-US" altLang="ja-JP" dirty="0"/>
                  <a:t>0</a:t>
                </a:r>
                <a:r>
                  <a:rPr lang="ja-JP" altLang="en-US"/>
                  <a:t>を想定</a:t>
                </a:r>
                <a:endParaRPr lang="en-US" altLang="ja-JP" dirty="0"/>
              </a:p>
              <a:p>
                <a:pPr lvl="1"/>
                <a:r>
                  <a:rPr kumimoji="1" lang="ja-JP" altLang="en-US"/>
                  <a:t>輸送費には</a:t>
                </a:r>
                <a:r>
                  <a:rPr lang="ja-JP" altLang="en-US"/>
                  <a:t>取引費用と関税を含めて考える。</a:t>
                </a:r>
                <a:endParaRPr lang="en-US" altLang="ja-JP" dirty="0"/>
              </a:p>
              <a:p>
                <a:r>
                  <a:rPr kumimoji="1" lang="ja-JP" altLang="en-US"/>
                  <a:t>輸送費</a:t>
                </a:r>
                <a:r>
                  <a:rPr kumimoji="1" lang="en-US" altLang="ja-JP" dirty="0"/>
                  <a:t>0</a:t>
                </a:r>
                <a:r>
                  <a:rPr kumimoji="1" lang="ja-JP" altLang="en-US"/>
                  <a:t>は、極限状況</a:t>
                </a:r>
                <a:endParaRPr kumimoji="1" lang="en-US" altLang="ja-JP" dirty="0"/>
              </a:p>
              <a:p>
                <a:pPr lvl="1"/>
                <a:r>
                  <a:rPr lang="ja-JP" altLang="en-US"/>
                  <a:t>現実には輸送費</a:t>
                </a:r>
                <a:r>
                  <a:rPr lang="en-US" altLang="ja-JP" dirty="0"/>
                  <a:t>&gt;0. </a:t>
                </a:r>
                <a:r>
                  <a:rPr lang="ja-JP" altLang="en-US"/>
                  <a:t>通常、</a:t>
                </a:r>
                <a:r>
                  <a:rPr lang="en-US" altLang="ja-JP" dirty="0"/>
                  <a:t>15%</a:t>
                </a:r>
                <a:r>
                  <a:rPr lang="ja-JP" altLang="en-US"/>
                  <a:t>程度はかかる。</a:t>
                </a:r>
                <a:endParaRPr lang="en-US" altLang="ja-JP" dirty="0"/>
              </a:p>
              <a:p>
                <a:pPr lvl="1"/>
                <a:r>
                  <a:rPr lang="ja-JP" altLang="en-US"/>
                  <a:t>輸送費</a:t>
                </a:r>
                <a14:m>
                  <m:oMath xmlns:m="http://schemas.openxmlformats.org/officeDocument/2006/math">
                    <m:r>
                      <a:rPr lang="ja-JP" altLang="en-US" b="0" i="1" smtClean="0">
                        <a:latin typeface="Cambria Math" panose="02040503050406030204" pitchFamily="18" charset="0"/>
                      </a:rPr>
                      <m:t>∞</m:t>
                    </m:r>
                  </m:oMath>
                </a14:m>
                <a:r>
                  <a:rPr lang="ja-JP" altLang="en-US"/>
                  <a:t>から</a:t>
                </a:r>
                <a:r>
                  <a:rPr lang="en-US" altLang="ja-JP" dirty="0"/>
                  <a:t>0</a:t>
                </a:r>
                <a:r>
                  <a:rPr lang="ja-JP" altLang="en-US"/>
                  <a:t>への移行</a:t>
                </a:r>
                <a:r>
                  <a:rPr lang="en-US" altLang="ja-JP" dirty="0"/>
                  <a:t> [</a:t>
                </a:r>
                <a:r>
                  <a:rPr lang="ja-JP" altLang="en-US"/>
                  <a:t>各国がほとんどすべての財を生産・消費</a:t>
                </a:r>
                <a:r>
                  <a:rPr lang="en-US" altLang="ja-JP" dirty="0">
                    <a:solidFill>
                      <a:srgbClr val="0400FF"/>
                    </a:solidFill>
                  </a:rPr>
                  <a:t>➜</a:t>
                </a:r>
                <a:r>
                  <a:rPr lang="en-US" altLang="ja-JP" dirty="0"/>
                  <a:t>GVCs</a:t>
                </a:r>
                <a:r>
                  <a:rPr lang="ja-JP" altLang="en-US"/>
                  <a:t>の時代へ</a:t>
                </a:r>
                <a:r>
                  <a:rPr lang="en-US" altLang="ja-JP" dirty="0"/>
                  <a:t>]</a:t>
                </a:r>
              </a:p>
              <a:p>
                <a:pPr marL="457200" lvl="1" indent="0">
                  <a:buNone/>
                </a:pPr>
                <a:r>
                  <a:rPr lang="en-US" altLang="ja-JP" dirty="0">
                    <a:solidFill>
                      <a:srgbClr val="FF0000"/>
                    </a:solidFill>
                  </a:rPr>
                  <a:t>☛</a:t>
                </a:r>
                <a:r>
                  <a:rPr lang="en-US" altLang="ja-JP" dirty="0"/>
                  <a:t> </a:t>
                </a:r>
                <a:r>
                  <a:rPr lang="en-US" altLang="ja-JP" dirty="0" err="1"/>
                  <a:t>Shiozawa</a:t>
                </a:r>
                <a:r>
                  <a:rPr lang="en-US" altLang="ja-JP" dirty="0"/>
                  <a:t> (2020 §5)</a:t>
                </a:r>
              </a:p>
              <a:p>
                <a:r>
                  <a:rPr lang="ja-JP" altLang="en-US"/>
                  <a:t>輸送費・時間とは、貿易に大きく関係</a:t>
                </a:r>
                <a:endParaRPr lang="en-US" altLang="ja-JP" dirty="0"/>
              </a:p>
            </p:txBody>
          </p:sp>
        </mc:Choice>
        <mc:Fallback xmlns="">
          <p:sp>
            <p:nvSpPr>
              <p:cNvPr id="3" name="コンテンツ プレースホルダー 2">
                <a:extLst>
                  <a:ext uri="{FF2B5EF4-FFF2-40B4-BE49-F238E27FC236}">
                    <a16:creationId xmlns:a16="http://schemas.microsoft.com/office/drawing/2014/main" id="{25E93CB1-8E4E-3394-1AA1-C985BC8BEA57}"/>
                  </a:ext>
                </a:extLst>
              </p:cNvPr>
              <p:cNvSpPr>
                <a:spLocks noGrp="1" noRot="1" noChangeAspect="1" noMove="1" noResize="1" noEditPoints="1" noAdjustHandles="1" noChangeArrowheads="1" noChangeShapeType="1" noTextEdit="1"/>
              </p:cNvSpPr>
              <p:nvPr>
                <p:ph idx="1"/>
              </p:nvPr>
            </p:nvSpPr>
            <p:spPr>
              <a:blipFill>
                <a:blip r:embed="rId2"/>
                <a:stretch>
                  <a:fillRect l="-2003" t="-2514" r="-154" b="-2514"/>
                </a:stretch>
              </a:blipFill>
            </p:spPr>
            <p:txBody>
              <a:bodyPr/>
              <a:lstStyle/>
              <a:p>
                <a:r>
                  <a:rPr lang="ja-JP" altLang="en-US">
                    <a:noFill/>
                  </a:rPr>
                  <a:t> </a:t>
                </a:r>
              </a:p>
            </p:txBody>
          </p:sp>
        </mc:Fallback>
      </mc:AlternateContent>
      <p:sp>
        <p:nvSpPr>
          <p:cNvPr id="4" name="日付プレースホルダー 3">
            <a:extLst>
              <a:ext uri="{FF2B5EF4-FFF2-40B4-BE49-F238E27FC236}">
                <a16:creationId xmlns:a16="http://schemas.microsoft.com/office/drawing/2014/main" id="{7C8482AD-D74E-15C0-8F41-AC4CF61D2312}"/>
              </a:ext>
            </a:extLst>
          </p:cNvPr>
          <p:cNvSpPr>
            <a:spLocks noGrp="1"/>
          </p:cNvSpPr>
          <p:nvPr>
            <p:ph type="dt" sz="half" idx="10"/>
          </p:nvPr>
        </p:nvSpPr>
        <p:spPr/>
        <p:txBody>
          <a:bodyPr/>
          <a:lstStyle/>
          <a:p>
            <a:pPr>
              <a:defRPr/>
            </a:pPr>
            <a:r>
              <a:rPr lang="en-US" altLang="ja-JP"/>
              <a:t>2023.11.12</a:t>
            </a:r>
          </a:p>
        </p:txBody>
      </p:sp>
      <p:sp>
        <p:nvSpPr>
          <p:cNvPr id="5" name="スライド番号プレースホルダー 4">
            <a:extLst>
              <a:ext uri="{FF2B5EF4-FFF2-40B4-BE49-F238E27FC236}">
                <a16:creationId xmlns:a16="http://schemas.microsoft.com/office/drawing/2014/main" id="{370A4F45-166E-7334-5A36-6BCC17B2EED8}"/>
              </a:ext>
            </a:extLst>
          </p:cNvPr>
          <p:cNvSpPr>
            <a:spLocks noGrp="1"/>
          </p:cNvSpPr>
          <p:nvPr>
            <p:ph type="sldNum" sz="quarter" idx="12"/>
          </p:nvPr>
        </p:nvSpPr>
        <p:spPr/>
        <p:txBody>
          <a:bodyPr/>
          <a:lstStyle/>
          <a:p>
            <a:pPr>
              <a:defRPr/>
            </a:pPr>
            <a:fld id="{D32D396F-AD62-B348-8EBC-B979D3BF26EC}" type="slidenum">
              <a:rPr lang="ja-JP" altLang="en-US" smtClean="0"/>
              <a:pPr>
                <a:defRPr/>
              </a:pPr>
              <a:t>25</a:t>
            </a:fld>
            <a:endParaRPr lang="en-US" altLang="ja-JP"/>
          </a:p>
        </p:txBody>
      </p:sp>
      <p:sp>
        <p:nvSpPr>
          <p:cNvPr id="6" name="フッター プレースホルダー 5">
            <a:extLst>
              <a:ext uri="{FF2B5EF4-FFF2-40B4-BE49-F238E27FC236}">
                <a16:creationId xmlns:a16="http://schemas.microsoft.com/office/drawing/2014/main" id="{3CE24369-C581-3B26-862D-7389C97472A0}"/>
              </a:ext>
            </a:extLst>
          </p:cNvPr>
          <p:cNvSpPr>
            <a:spLocks noGrp="1"/>
          </p:cNvSpPr>
          <p:nvPr>
            <p:ph type="ftr" sz="quarter" idx="11"/>
          </p:nvPr>
        </p:nvSpPr>
        <p:spPr/>
        <p:txBody>
          <a:bodyPr/>
          <a:lstStyle/>
          <a:p>
            <a:pPr>
              <a:defRPr/>
            </a:pPr>
            <a:r>
              <a:rPr lang="ja-JP" altLang="en-US"/>
              <a:t>塩沢由典</a:t>
            </a:r>
            <a:endParaRPr lang="en-US" altLang="ja-JP"/>
          </a:p>
        </p:txBody>
      </p:sp>
    </p:spTree>
    <p:extLst>
      <p:ext uri="{BB962C8B-B14F-4D97-AF65-F5344CB8AC3E}">
        <p14:creationId xmlns:p14="http://schemas.microsoft.com/office/powerpoint/2010/main" val="41038612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C677F6-ABC5-94A4-122A-7E73053909EE}"/>
              </a:ext>
            </a:extLst>
          </p:cNvPr>
          <p:cNvSpPr>
            <a:spLocks noGrp="1"/>
          </p:cNvSpPr>
          <p:nvPr>
            <p:ph type="title"/>
          </p:nvPr>
        </p:nvSpPr>
        <p:spPr/>
        <p:txBody>
          <a:bodyPr/>
          <a:lstStyle/>
          <a:p>
            <a:r>
              <a:rPr kumimoji="1" lang="en-US" altLang="ja-JP" dirty="0"/>
              <a:t>3.5 </a:t>
            </a:r>
            <a:r>
              <a:rPr kumimoji="1" lang="ja-JP" altLang="en-US"/>
              <a:t>輸送費低減の効果</a:t>
            </a:r>
          </a:p>
        </p:txBody>
      </p:sp>
      <p:sp>
        <p:nvSpPr>
          <p:cNvPr id="3" name="コンテンツ プレースホルダー 2">
            <a:extLst>
              <a:ext uri="{FF2B5EF4-FFF2-40B4-BE49-F238E27FC236}">
                <a16:creationId xmlns:a16="http://schemas.microsoft.com/office/drawing/2014/main" id="{F13D9250-95E1-0700-FAD9-2E8E42CD828C}"/>
              </a:ext>
            </a:extLst>
          </p:cNvPr>
          <p:cNvSpPr>
            <a:spLocks noGrp="1"/>
          </p:cNvSpPr>
          <p:nvPr>
            <p:ph idx="1"/>
          </p:nvPr>
        </p:nvSpPr>
        <p:spPr/>
        <p:txBody>
          <a:bodyPr/>
          <a:lstStyle/>
          <a:p>
            <a:r>
              <a:rPr kumimoji="1" lang="ja-JP" altLang="en-US"/>
              <a:t>輸送費</a:t>
            </a:r>
            <a:endParaRPr kumimoji="1" lang="en-US" altLang="ja-JP" dirty="0"/>
          </a:p>
          <a:p>
            <a:pPr marL="857250" lvl="1" indent="-457200"/>
            <a:r>
              <a:rPr lang="ja-JP" altLang="en-US" sz="2400"/>
              <a:t>関税、取引費用を含めて考える。</a:t>
            </a:r>
            <a:endParaRPr lang="en-US" altLang="ja-JP" sz="2400" dirty="0"/>
          </a:p>
          <a:p>
            <a:pPr marL="857250" lvl="1" indent="-457200"/>
            <a:r>
              <a:rPr kumimoji="1" lang="ja-JP" altLang="en-US" sz="2400"/>
              <a:t>非関税障壁</a:t>
            </a:r>
            <a:endParaRPr kumimoji="1" lang="en-US" altLang="ja-JP" sz="2400" dirty="0"/>
          </a:p>
          <a:p>
            <a:pPr marL="457200" indent="-457200"/>
            <a:r>
              <a:rPr lang="ja-JP" altLang="en-US"/>
              <a:t>輸送費低減</a:t>
            </a:r>
            <a:endParaRPr lang="en-US" altLang="ja-JP" dirty="0"/>
          </a:p>
          <a:p>
            <a:pPr marL="857250" lvl="1" indent="-457200"/>
            <a:r>
              <a:rPr kumimoji="1" lang="ja-JP" altLang="en-US" sz="2400"/>
              <a:t>国境の「意義」の低下</a:t>
            </a:r>
            <a:endParaRPr kumimoji="1" lang="en-US" altLang="ja-JP" sz="2400" dirty="0"/>
          </a:p>
          <a:p>
            <a:pPr marL="857250" lvl="1" indent="-457200"/>
            <a:r>
              <a:rPr lang="ja-JP" altLang="en-US" sz="2400"/>
              <a:t>投入財貿易の増大</a:t>
            </a:r>
            <a:r>
              <a:rPr lang="en-US" altLang="ja-JP" sz="2400" dirty="0">
                <a:solidFill>
                  <a:srgbClr val="0400FF"/>
                </a:solidFill>
              </a:rPr>
              <a:t>(</a:t>
            </a:r>
            <a:r>
              <a:rPr lang="ja-JP" altLang="en-US" sz="2400">
                <a:solidFill>
                  <a:srgbClr val="0400FF"/>
                </a:solidFill>
              </a:rPr>
              <a:t>元々の理論の欠陥</a:t>
            </a:r>
            <a:r>
              <a:rPr lang="en-US" altLang="ja-JP" sz="2400" dirty="0">
                <a:solidFill>
                  <a:srgbClr val="0400FF"/>
                </a:solidFill>
              </a:rPr>
              <a:t>)</a:t>
            </a:r>
          </a:p>
          <a:p>
            <a:pPr marL="1257300" lvl="2" indent="-457200"/>
            <a:r>
              <a:rPr kumimoji="1" lang="en-US" altLang="ja-JP" dirty="0">
                <a:solidFill>
                  <a:srgbClr val="0400FF"/>
                </a:solidFill>
              </a:rPr>
              <a:t>McKenzie (1953) </a:t>
            </a:r>
            <a:r>
              <a:rPr kumimoji="1" lang="ja-JP" altLang="en-US">
                <a:solidFill>
                  <a:srgbClr val="0400FF"/>
                </a:solidFill>
              </a:rPr>
              <a:t>綿花の輸入がなければ</a:t>
            </a:r>
            <a:r>
              <a:rPr kumimoji="1" lang="en-US" altLang="ja-JP" dirty="0">
                <a:solidFill>
                  <a:srgbClr val="0400FF"/>
                </a:solidFill>
              </a:rPr>
              <a:t>Lancashire</a:t>
            </a:r>
            <a:r>
              <a:rPr kumimoji="1" lang="ja-JP" altLang="en-US">
                <a:solidFill>
                  <a:srgbClr val="0400FF"/>
                </a:solidFill>
              </a:rPr>
              <a:t>で産業革命は起こらなかった。</a:t>
            </a:r>
            <a:endParaRPr kumimoji="1" lang="en-US" altLang="ja-JP" dirty="0">
              <a:solidFill>
                <a:srgbClr val="0400FF"/>
              </a:solidFill>
            </a:endParaRPr>
          </a:p>
          <a:p>
            <a:pPr marL="457200" indent="-457200"/>
            <a:r>
              <a:rPr lang="en-US" altLang="ja-JP" dirty="0">
                <a:solidFill>
                  <a:srgbClr val="0400FF"/>
                </a:solidFill>
              </a:rPr>
              <a:t>(</a:t>
            </a:r>
            <a:r>
              <a:rPr lang="ja-JP" altLang="en-US" sz="3200">
                <a:solidFill>
                  <a:srgbClr val="0400FF"/>
                </a:solidFill>
              </a:rPr>
              <a:t>部品・原材料の</a:t>
            </a:r>
            <a:r>
              <a:rPr lang="en-US" altLang="ja-JP" dirty="0">
                <a:solidFill>
                  <a:srgbClr val="0400FF"/>
                </a:solidFill>
              </a:rPr>
              <a:t>)</a:t>
            </a:r>
            <a:r>
              <a:rPr lang="ja-JP" altLang="en-US">
                <a:solidFill>
                  <a:srgbClr val="0400FF"/>
                </a:solidFill>
              </a:rPr>
              <a:t>世界最適調達へ</a:t>
            </a:r>
            <a:endParaRPr kumimoji="1" lang="en-US" altLang="ja-JP" dirty="0">
              <a:solidFill>
                <a:srgbClr val="0400FF"/>
              </a:solidFill>
            </a:endParaRPr>
          </a:p>
        </p:txBody>
      </p:sp>
      <p:sp>
        <p:nvSpPr>
          <p:cNvPr id="4" name="日付プレースホルダー 3">
            <a:extLst>
              <a:ext uri="{FF2B5EF4-FFF2-40B4-BE49-F238E27FC236}">
                <a16:creationId xmlns:a16="http://schemas.microsoft.com/office/drawing/2014/main" id="{EB4462FA-8ABD-71EA-AB0D-D09040554CC4}"/>
              </a:ext>
            </a:extLst>
          </p:cNvPr>
          <p:cNvSpPr>
            <a:spLocks noGrp="1"/>
          </p:cNvSpPr>
          <p:nvPr>
            <p:ph type="dt" sz="half" idx="10"/>
          </p:nvPr>
        </p:nvSpPr>
        <p:spPr/>
        <p:txBody>
          <a:bodyPr/>
          <a:lstStyle/>
          <a:p>
            <a:pPr>
              <a:defRPr/>
            </a:pPr>
            <a:r>
              <a:rPr lang="en-US" altLang="ja-JP"/>
              <a:t>2023.11.12</a:t>
            </a:r>
          </a:p>
        </p:txBody>
      </p:sp>
      <p:sp>
        <p:nvSpPr>
          <p:cNvPr id="5" name="スライド番号プレースホルダー 4">
            <a:extLst>
              <a:ext uri="{FF2B5EF4-FFF2-40B4-BE49-F238E27FC236}">
                <a16:creationId xmlns:a16="http://schemas.microsoft.com/office/drawing/2014/main" id="{C2E03859-ED57-BC68-DEE1-07B6B2BD285F}"/>
              </a:ext>
            </a:extLst>
          </p:cNvPr>
          <p:cNvSpPr>
            <a:spLocks noGrp="1"/>
          </p:cNvSpPr>
          <p:nvPr>
            <p:ph type="sldNum" sz="quarter" idx="12"/>
          </p:nvPr>
        </p:nvSpPr>
        <p:spPr/>
        <p:txBody>
          <a:bodyPr/>
          <a:lstStyle/>
          <a:p>
            <a:pPr>
              <a:defRPr/>
            </a:pPr>
            <a:fld id="{D32D396F-AD62-B348-8EBC-B979D3BF26EC}" type="slidenum">
              <a:rPr lang="ja-JP" altLang="en-US" smtClean="0"/>
              <a:pPr>
                <a:defRPr/>
              </a:pPr>
              <a:t>26</a:t>
            </a:fld>
            <a:endParaRPr lang="en-US" altLang="ja-JP"/>
          </a:p>
        </p:txBody>
      </p:sp>
      <p:sp>
        <p:nvSpPr>
          <p:cNvPr id="6" name="フッター プレースホルダー 5">
            <a:extLst>
              <a:ext uri="{FF2B5EF4-FFF2-40B4-BE49-F238E27FC236}">
                <a16:creationId xmlns:a16="http://schemas.microsoft.com/office/drawing/2014/main" id="{84BEFAC1-82ED-F070-0BE8-3830B40EE38D}"/>
              </a:ext>
            </a:extLst>
          </p:cNvPr>
          <p:cNvSpPr>
            <a:spLocks noGrp="1"/>
          </p:cNvSpPr>
          <p:nvPr>
            <p:ph type="ftr" sz="quarter" idx="11"/>
          </p:nvPr>
        </p:nvSpPr>
        <p:spPr/>
        <p:txBody>
          <a:bodyPr/>
          <a:lstStyle/>
          <a:p>
            <a:pPr>
              <a:defRPr/>
            </a:pPr>
            <a:r>
              <a:rPr lang="ja-JP" altLang="en-US"/>
              <a:t>塩沢由典</a:t>
            </a:r>
            <a:endParaRPr lang="en-US" altLang="ja-JP"/>
          </a:p>
        </p:txBody>
      </p:sp>
    </p:spTree>
    <p:extLst>
      <p:ext uri="{BB962C8B-B14F-4D97-AF65-F5344CB8AC3E}">
        <p14:creationId xmlns:p14="http://schemas.microsoft.com/office/powerpoint/2010/main" val="2178857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a:extLst>
              <a:ext uri="{FF2B5EF4-FFF2-40B4-BE49-F238E27FC236}">
                <a16:creationId xmlns:a16="http://schemas.microsoft.com/office/drawing/2014/main" id="{5443E060-7D44-396A-02A1-E5F60F706C71}"/>
              </a:ext>
            </a:extLst>
          </p:cNvPr>
          <p:cNvSpPr>
            <a:spLocks noGrp="1" noChangeArrowheads="1"/>
          </p:cNvSpPr>
          <p:nvPr>
            <p:ph type="title"/>
          </p:nvPr>
        </p:nvSpPr>
        <p:spPr>
          <a:xfrm>
            <a:off x="665536" y="200026"/>
            <a:ext cx="7632327" cy="633412"/>
          </a:xfrm>
        </p:spPr>
        <p:txBody>
          <a:bodyPr/>
          <a:lstStyle/>
          <a:p>
            <a:r>
              <a:rPr lang="ja-JP" altLang="en-US" sz="4000" b="1">
                <a:solidFill>
                  <a:srgbClr val="0000FF"/>
                </a:solidFill>
              </a:rPr>
              <a:t>生産工程の途上国への部分移転</a:t>
            </a:r>
          </a:p>
        </p:txBody>
      </p:sp>
      <p:sp>
        <p:nvSpPr>
          <p:cNvPr id="77826" name="Line 3">
            <a:extLst>
              <a:ext uri="{FF2B5EF4-FFF2-40B4-BE49-F238E27FC236}">
                <a16:creationId xmlns:a16="http://schemas.microsoft.com/office/drawing/2014/main" id="{B90ADB0C-6029-FE9A-FCC8-CF8502FCC170}"/>
              </a:ext>
            </a:extLst>
          </p:cNvPr>
          <p:cNvSpPr>
            <a:spLocks noChangeShapeType="1"/>
          </p:cNvSpPr>
          <p:nvPr/>
        </p:nvSpPr>
        <p:spPr bwMode="auto">
          <a:xfrm>
            <a:off x="1042988" y="6237288"/>
            <a:ext cx="7345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ja-JP" altLang="en-US"/>
          </a:p>
        </p:txBody>
      </p:sp>
      <p:sp>
        <p:nvSpPr>
          <p:cNvPr id="77827" name="Line 4">
            <a:extLst>
              <a:ext uri="{FF2B5EF4-FFF2-40B4-BE49-F238E27FC236}">
                <a16:creationId xmlns:a16="http://schemas.microsoft.com/office/drawing/2014/main" id="{AE9F41FF-551B-309E-0F2B-CAD007BEEB24}"/>
              </a:ext>
            </a:extLst>
          </p:cNvPr>
          <p:cNvSpPr>
            <a:spLocks noChangeShapeType="1"/>
          </p:cNvSpPr>
          <p:nvPr/>
        </p:nvSpPr>
        <p:spPr bwMode="auto">
          <a:xfrm flipV="1">
            <a:off x="1042988" y="1412875"/>
            <a:ext cx="0" cy="48244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ja-JP" altLang="en-US"/>
          </a:p>
        </p:txBody>
      </p:sp>
      <p:sp>
        <p:nvSpPr>
          <p:cNvPr id="77828" name="Text Box 5">
            <a:extLst>
              <a:ext uri="{FF2B5EF4-FFF2-40B4-BE49-F238E27FC236}">
                <a16:creationId xmlns:a16="http://schemas.microsoft.com/office/drawing/2014/main" id="{669FD61A-20ED-6D28-D27C-E38691DDC3F6}"/>
              </a:ext>
            </a:extLst>
          </p:cNvPr>
          <p:cNvSpPr txBox="1">
            <a:spLocks noChangeArrowheads="1"/>
          </p:cNvSpPr>
          <p:nvPr/>
        </p:nvSpPr>
        <p:spPr bwMode="auto">
          <a:xfrm>
            <a:off x="8388350" y="5949950"/>
            <a:ext cx="3794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2800" i="1"/>
              <a:t>L</a:t>
            </a:r>
          </a:p>
        </p:txBody>
      </p:sp>
      <p:sp>
        <p:nvSpPr>
          <p:cNvPr id="77829" name="Text Box 6">
            <a:extLst>
              <a:ext uri="{FF2B5EF4-FFF2-40B4-BE49-F238E27FC236}">
                <a16:creationId xmlns:a16="http://schemas.microsoft.com/office/drawing/2014/main" id="{0D48A859-AD0A-97C8-99E8-609B131E2490}"/>
              </a:ext>
            </a:extLst>
          </p:cNvPr>
          <p:cNvSpPr txBox="1">
            <a:spLocks noChangeArrowheads="1"/>
          </p:cNvSpPr>
          <p:nvPr/>
        </p:nvSpPr>
        <p:spPr bwMode="auto">
          <a:xfrm>
            <a:off x="827088" y="908050"/>
            <a:ext cx="47783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2800" i="1"/>
              <a:t>M</a:t>
            </a:r>
          </a:p>
        </p:txBody>
      </p:sp>
      <p:sp>
        <p:nvSpPr>
          <p:cNvPr id="77830" name="Text Box 7">
            <a:extLst>
              <a:ext uri="{FF2B5EF4-FFF2-40B4-BE49-F238E27FC236}">
                <a16:creationId xmlns:a16="http://schemas.microsoft.com/office/drawing/2014/main" id="{AF6C8F61-94F6-FB38-CD55-2E8503EC7F5F}"/>
              </a:ext>
            </a:extLst>
          </p:cNvPr>
          <p:cNvSpPr txBox="1">
            <a:spLocks noChangeArrowheads="1"/>
          </p:cNvSpPr>
          <p:nvPr/>
        </p:nvSpPr>
        <p:spPr bwMode="auto">
          <a:xfrm>
            <a:off x="7270750" y="6297613"/>
            <a:ext cx="1873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a:solidFill>
                  <a:srgbClr val="0000FF"/>
                </a:solidFill>
              </a:rPr>
              <a:t>(</a:t>
            </a:r>
            <a:r>
              <a:rPr lang="ja-JP" altLang="en-US">
                <a:solidFill>
                  <a:srgbClr val="0000FF"/>
                </a:solidFill>
              </a:rPr>
              <a:t>労働投入係数</a:t>
            </a:r>
            <a:r>
              <a:rPr lang="en-US" altLang="ja-JP">
                <a:solidFill>
                  <a:srgbClr val="0000FF"/>
                </a:solidFill>
              </a:rPr>
              <a:t>)</a:t>
            </a:r>
          </a:p>
        </p:txBody>
      </p:sp>
      <p:sp>
        <p:nvSpPr>
          <p:cNvPr id="77831" name="Rectangle 8">
            <a:extLst>
              <a:ext uri="{FF2B5EF4-FFF2-40B4-BE49-F238E27FC236}">
                <a16:creationId xmlns:a16="http://schemas.microsoft.com/office/drawing/2014/main" id="{426FAD57-ED98-92D6-DB1B-CF4B90F3146F}"/>
              </a:ext>
            </a:extLst>
          </p:cNvPr>
          <p:cNvSpPr>
            <a:spLocks noChangeArrowheads="1"/>
          </p:cNvSpPr>
          <p:nvPr/>
        </p:nvSpPr>
        <p:spPr bwMode="auto">
          <a:xfrm>
            <a:off x="1189038" y="981075"/>
            <a:ext cx="1873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a:solidFill>
                  <a:srgbClr val="0000FF"/>
                </a:solidFill>
              </a:rPr>
              <a:t>(</a:t>
            </a:r>
            <a:r>
              <a:rPr lang="ja-JP" altLang="en-US">
                <a:solidFill>
                  <a:srgbClr val="0000FF"/>
                </a:solidFill>
              </a:rPr>
              <a:t>財の投入係数</a:t>
            </a:r>
            <a:r>
              <a:rPr lang="en-US" altLang="ja-JP">
                <a:solidFill>
                  <a:srgbClr val="0000FF"/>
                </a:solidFill>
              </a:rPr>
              <a:t>)</a:t>
            </a:r>
            <a:endParaRPr lang="ja-JP" altLang="en-US">
              <a:solidFill>
                <a:srgbClr val="0000FF"/>
              </a:solidFill>
            </a:endParaRPr>
          </a:p>
        </p:txBody>
      </p:sp>
      <p:sp>
        <p:nvSpPr>
          <p:cNvPr id="77832" name="Oval 9">
            <a:extLst>
              <a:ext uri="{FF2B5EF4-FFF2-40B4-BE49-F238E27FC236}">
                <a16:creationId xmlns:a16="http://schemas.microsoft.com/office/drawing/2014/main" id="{205C6AB2-C6EF-4C71-A97C-4250220C85F5}"/>
              </a:ext>
            </a:extLst>
          </p:cNvPr>
          <p:cNvSpPr>
            <a:spLocks noChangeArrowheads="1"/>
          </p:cNvSpPr>
          <p:nvPr/>
        </p:nvSpPr>
        <p:spPr bwMode="auto">
          <a:xfrm>
            <a:off x="4859338" y="3933825"/>
            <a:ext cx="144462" cy="144463"/>
          </a:xfrm>
          <a:prstGeom prst="ellipse">
            <a:avLst/>
          </a:prstGeom>
          <a:solidFill>
            <a:schemeClr val="tx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endParaRPr lang="ja-JP" altLang="en-US"/>
          </a:p>
        </p:txBody>
      </p:sp>
      <p:sp>
        <p:nvSpPr>
          <p:cNvPr id="77833" name="Line 10">
            <a:extLst>
              <a:ext uri="{FF2B5EF4-FFF2-40B4-BE49-F238E27FC236}">
                <a16:creationId xmlns:a16="http://schemas.microsoft.com/office/drawing/2014/main" id="{4311E0D8-C71D-98F7-7C6F-EE2A20AE96BE}"/>
              </a:ext>
            </a:extLst>
          </p:cNvPr>
          <p:cNvSpPr>
            <a:spLocks noChangeShapeType="1"/>
          </p:cNvSpPr>
          <p:nvPr/>
        </p:nvSpPr>
        <p:spPr bwMode="auto">
          <a:xfrm flipV="1">
            <a:off x="1042988" y="4076700"/>
            <a:ext cx="3816350" cy="2160588"/>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77834" name="Line 11">
            <a:extLst>
              <a:ext uri="{FF2B5EF4-FFF2-40B4-BE49-F238E27FC236}">
                <a16:creationId xmlns:a16="http://schemas.microsoft.com/office/drawing/2014/main" id="{6653047D-C4D9-E438-963A-7BE73FDC0936}"/>
              </a:ext>
            </a:extLst>
          </p:cNvPr>
          <p:cNvSpPr>
            <a:spLocks noChangeShapeType="1"/>
          </p:cNvSpPr>
          <p:nvPr/>
        </p:nvSpPr>
        <p:spPr bwMode="auto">
          <a:xfrm flipV="1">
            <a:off x="1042988" y="5589588"/>
            <a:ext cx="3024187" cy="647700"/>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ja-JP" altLang="en-US"/>
          </a:p>
        </p:txBody>
      </p:sp>
      <p:sp>
        <p:nvSpPr>
          <p:cNvPr id="77835" name="Line 12">
            <a:extLst>
              <a:ext uri="{FF2B5EF4-FFF2-40B4-BE49-F238E27FC236}">
                <a16:creationId xmlns:a16="http://schemas.microsoft.com/office/drawing/2014/main" id="{1EF67D64-1911-7D09-765B-7162412FAD98}"/>
              </a:ext>
            </a:extLst>
          </p:cNvPr>
          <p:cNvSpPr>
            <a:spLocks noChangeShapeType="1"/>
          </p:cNvSpPr>
          <p:nvPr/>
        </p:nvSpPr>
        <p:spPr bwMode="auto">
          <a:xfrm flipV="1">
            <a:off x="1042988" y="4581525"/>
            <a:ext cx="1008062" cy="1655763"/>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77836" name="Line 13">
            <a:extLst>
              <a:ext uri="{FF2B5EF4-FFF2-40B4-BE49-F238E27FC236}">
                <a16:creationId xmlns:a16="http://schemas.microsoft.com/office/drawing/2014/main" id="{B7F53409-6755-FBB9-A06B-3BE4228944BA}"/>
              </a:ext>
            </a:extLst>
          </p:cNvPr>
          <p:cNvSpPr>
            <a:spLocks noChangeShapeType="1"/>
          </p:cNvSpPr>
          <p:nvPr/>
        </p:nvSpPr>
        <p:spPr bwMode="auto">
          <a:xfrm flipV="1">
            <a:off x="4067175" y="4076700"/>
            <a:ext cx="865188" cy="15128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77837" name="Line 14">
            <a:extLst>
              <a:ext uri="{FF2B5EF4-FFF2-40B4-BE49-F238E27FC236}">
                <a16:creationId xmlns:a16="http://schemas.microsoft.com/office/drawing/2014/main" id="{717455E4-E9F3-8011-2742-4E7198037F7A}"/>
              </a:ext>
            </a:extLst>
          </p:cNvPr>
          <p:cNvSpPr>
            <a:spLocks noChangeShapeType="1"/>
          </p:cNvSpPr>
          <p:nvPr/>
        </p:nvSpPr>
        <p:spPr bwMode="auto">
          <a:xfrm>
            <a:off x="1042988" y="2565400"/>
            <a:ext cx="5689600" cy="3671888"/>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77838" name="Line 15">
            <a:extLst>
              <a:ext uri="{FF2B5EF4-FFF2-40B4-BE49-F238E27FC236}">
                <a16:creationId xmlns:a16="http://schemas.microsoft.com/office/drawing/2014/main" id="{300BA834-1E79-B07D-CEEB-3C91680E7392}"/>
              </a:ext>
            </a:extLst>
          </p:cNvPr>
          <p:cNvSpPr>
            <a:spLocks noChangeShapeType="1"/>
          </p:cNvSpPr>
          <p:nvPr/>
        </p:nvSpPr>
        <p:spPr bwMode="auto">
          <a:xfrm>
            <a:off x="1042988" y="2565400"/>
            <a:ext cx="1800225" cy="3671888"/>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77839" name="Line 16">
            <a:extLst>
              <a:ext uri="{FF2B5EF4-FFF2-40B4-BE49-F238E27FC236}">
                <a16:creationId xmlns:a16="http://schemas.microsoft.com/office/drawing/2014/main" id="{2FCA742C-76F0-C658-2698-878639ABE463}"/>
              </a:ext>
            </a:extLst>
          </p:cNvPr>
          <p:cNvSpPr>
            <a:spLocks noChangeShapeType="1"/>
          </p:cNvSpPr>
          <p:nvPr/>
        </p:nvSpPr>
        <p:spPr bwMode="auto">
          <a:xfrm flipV="1">
            <a:off x="2051050" y="4005263"/>
            <a:ext cx="28797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77840" name="Line 17">
            <a:extLst>
              <a:ext uri="{FF2B5EF4-FFF2-40B4-BE49-F238E27FC236}">
                <a16:creationId xmlns:a16="http://schemas.microsoft.com/office/drawing/2014/main" id="{18F3C377-159E-665E-1BB0-90900FF28606}"/>
              </a:ext>
            </a:extLst>
          </p:cNvPr>
          <p:cNvSpPr>
            <a:spLocks noChangeShapeType="1"/>
          </p:cNvSpPr>
          <p:nvPr/>
        </p:nvSpPr>
        <p:spPr bwMode="auto">
          <a:xfrm>
            <a:off x="2051050" y="2492375"/>
            <a:ext cx="1008063" cy="208915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77841" name="Line 18">
            <a:extLst>
              <a:ext uri="{FF2B5EF4-FFF2-40B4-BE49-F238E27FC236}">
                <a16:creationId xmlns:a16="http://schemas.microsoft.com/office/drawing/2014/main" id="{20ECE6C9-83BC-3B50-8D02-66062C5DC28A}"/>
              </a:ext>
            </a:extLst>
          </p:cNvPr>
          <p:cNvSpPr>
            <a:spLocks noChangeShapeType="1"/>
          </p:cNvSpPr>
          <p:nvPr/>
        </p:nvSpPr>
        <p:spPr bwMode="auto">
          <a:xfrm flipV="1">
            <a:off x="2051050" y="4581525"/>
            <a:ext cx="1008063" cy="23813"/>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77842" name="Line 19">
            <a:extLst>
              <a:ext uri="{FF2B5EF4-FFF2-40B4-BE49-F238E27FC236}">
                <a16:creationId xmlns:a16="http://schemas.microsoft.com/office/drawing/2014/main" id="{C872A329-94D2-FEE7-FB8D-5C8F984F8D56}"/>
              </a:ext>
            </a:extLst>
          </p:cNvPr>
          <p:cNvSpPr>
            <a:spLocks noChangeShapeType="1"/>
          </p:cNvSpPr>
          <p:nvPr/>
        </p:nvSpPr>
        <p:spPr bwMode="auto">
          <a:xfrm flipV="1">
            <a:off x="2051050" y="2492375"/>
            <a:ext cx="0" cy="2160588"/>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77843" name="Line 20">
            <a:extLst>
              <a:ext uri="{FF2B5EF4-FFF2-40B4-BE49-F238E27FC236}">
                <a16:creationId xmlns:a16="http://schemas.microsoft.com/office/drawing/2014/main" id="{BA9615DA-A83E-70C6-E756-F327AE3071DF}"/>
              </a:ext>
            </a:extLst>
          </p:cNvPr>
          <p:cNvSpPr>
            <a:spLocks noChangeShapeType="1"/>
          </p:cNvSpPr>
          <p:nvPr/>
        </p:nvSpPr>
        <p:spPr bwMode="auto">
          <a:xfrm flipH="1">
            <a:off x="2195513" y="2708275"/>
            <a:ext cx="10080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77844" name="Text Box 21">
            <a:extLst>
              <a:ext uri="{FF2B5EF4-FFF2-40B4-BE49-F238E27FC236}">
                <a16:creationId xmlns:a16="http://schemas.microsoft.com/office/drawing/2014/main" id="{252C140B-593E-1117-114A-2A662B54A3EF}"/>
              </a:ext>
            </a:extLst>
          </p:cNvPr>
          <p:cNvSpPr txBox="1">
            <a:spLocks noChangeArrowheads="1"/>
          </p:cNvSpPr>
          <p:nvPr/>
        </p:nvSpPr>
        <p:spPr bwMode="auto">
          <a:xfrm>
            <a:off x="3203575" y="1844675"/>
            <a:ext cx="1720641" cy="9255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sz="1800"/>
              <a:t>解束による投入</a:t>
            </a:r>
          </a:p>
          <a:p>
            <a:r>
              <a:rPr lang="ja-JP" altLang="en-US" sz="1800"/>
              <a:t>増大許容領域</a:t>
            </a:r>
          </a:p>
          <a:p>
            <a:r>
              <a:rPr lang="en-US" altLang="ja-JP" sz="1800" dirty="0"/>
              <a:t>(</a:t>
            </a:r>
            <a:r>
              <a:rPr lang="ja-JP" altLang="en-US" sz="1800"/>
              <a:t>途上国側分担</a:t>
            </a:r>
            <a:r>
              <a:rPr lang="en-US" altLang="ja-JP" sz="1800" dirty="0"/>
              <a:t>)</a:t>
            </a:r>
          </a:p>
        </p:txBody>
      </p:sp>
      <p:sp>
        <p:nvSpPr>
          <p:cNvPr id="77845" name="Line 23">
            <a:extLst>
              <a:ext uri="{FF2B5EF4-FFF2-40B4-BE49-F238E27FC236}">
                <a16:creationId xmlns:a16="http://schemas.microsoft.com/office/drawing/2014/main" id="{950092F7-9F25-3189-EFBD-DE64B3EE5557}"/>
              </a:ext>
            </a:extLst>
          </p:cNvPr>
          <p:cNvSpPr>
            <a:spLocks noChangeShapeType="1"/>
          </p:cNvSpPr>
          <p:nvPr/>
        </p:nvSpPr>
        <p:spPr bwMode="auto">
          <a:xfrm flipV="1">
            <a:off x="2051050" y="3573463"/>
            <a:ext cx="576263" cy="10080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77846" name="Text Box 24">
            <a:extLst>
              <a:ext uri="{FF2B5EF4-FFF2-40B4-BE49-F238E27FC236}">
                <a16:creationId xmlns:a16="http://schemas.microsoft.com/office/drawing/2014/main" id="{271F5696-18B2-3301-9275-93DB3429C993}"/>
              </a:ext>
            </a:extLst>
          </p:cNvPr>
          <p:cNvSpPr txBox="1">
            <a:spLocks noChangeArrowheads="1"/>
          </p:cNvSpPr>
          <p:nvPr/>
        </p:nvSpPr>
        <p:spPr bwMode="auto">
          <a:xfrm>
            <a:off x="6084888" y="6308725"/>
            <a:ext cx="7175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1600" i="1"/>
              <a:t>w</a:t>
            </a:r>
            <a:r>
              <a:rPr lang="en-US" altLang="ja-JP" sz="1600" baseline="-25000"/>
              <a:t>A</a:t>
            </a:r>
            <a:r>
              <a:rPr lang="en-US" altLang="ja-JP" sz="1600"/>
              <a:t>/</a:t>
            </a:r>
            <a:r>
              <a:rPr lang="en-US" altLang="ja-JP" sz="1600" i="1"/>
              <a:t>w</a:t>
            </a:r>
            <a:r>
              <a:rPr lang="en-US" altLang="ja-JP" sz="1600" baseline="-25000"/>
              <a:t>B</a:t>
            </a:r>
          </a:p>
        </p:txBody>
      </p:sp>
      <p:sp>
        <p:nvSpPr>
          <p:cNvPr id="77847" name="Text Box 25">
            <a:extLst>
              <a:ext uri="{FF2B5EF4-FFF2-40B4-BE49-F238E27FC236}">
                <a16:creationId xmlns:a16="http://schemas.microsoft.com/office/drawing/2014/main" id="{88B2A8E6-4A5C-A0BC-CC66-FEA3D76993FD}"/>
              </a:ext>
            </a:extLst>
          </p:cNvPr>
          <p:cNvSpPr txBox="1">
            <a:spLocks noChangeArrowheads="1"/>
          </p:cNvSpPr>
          <p:nvPr/>
        </p:nvSpPr>
        <p:spPr bwMode="auto">
          <a:xfrm>
            <a:off x="3492500" y="5661025"/>
            <a:ext cx="1704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a:t>先進国分担分</a:t>
            </a:r>
          </a:p>
        </p:txBody>
      </p:sp>
      <p:sp>
        <p:nvSpPr>
          <p:cNvPr id="77848" name="Text Box 26">
            <a:extLst>
              <a:ext uri="{FF2B5EF4-FFF2-40B4-BE49-F238E27FC236}">
                <a16:creationId xmlns:a16="http://schemas.microsoft.com/office/drawing/2014/main" id="{281E776E-B1ED-4565-48EE-61CFEE5E6B07}"/>
              </a:ext>
            </a:extLst>
          </p:cNvPr>
          <p:cNvSpPr txBox="1">
            <a:spLocks noChangeArrowheads="1"/>
          </p:cNvSpPr>
          <p:nvPr/>
        </p:nvSpPr>
        <p:spPr bwMode="auto">
          <a:xfrm>
            <a:off x="971550" y="4149725"/>
            <a:ext cx="6889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a:t>途上</a:t>
            </a:r>
          </a:p>
          <a:p>
            <a:r>
              <a:rPr lang="ja-JP" altLang="en-US"/>
              <a:t>国分</a:t>
            </a:r>
          </a:p>
          <a:p>
            <a:r>
              <a:rPr lang="ja-JP" altLang="en-US"/>
              <a:t>担分</a:t>
            </a:r>
          </a:p>
        </p:txBody>
      </p:sp>
      <p:sp>
        <p:nvSpPr>
          <p:cNvPr id="77849" name="Text Box 27">
            <a:extLst>
              <a:ext uri="{FF2B5EF4-FFF2-40B4-BE49-F238E27FC236}">
                <a16:creationId xmlns:a16="http://schemas.microsoft.com/office/drawing/2014/main" id="{F9D0CBDE-5C36-1C8E-5F60-7C2C3CF9E325}"/>
              </a:ext>
            </a:extLst>
          </p:cNvPr>
          <p:cNvSpPr txBox="1">
            <a:spLocks noChangeArrowheads="1"/>
          </p:cNvSpPr>
          <p:nvPr/>
        </p:nvSpPr>
        <p:spPr bwMode="auto">
          <a:xfrm>
            <a:off x="2555875" y="6165850"/>
            <a:ext cx="4746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2400" baseline="-25000"/>
              <a:t>1</a:t>
            </a:r>
          </a:p>
        </p:txBody>
      </p:sp>
      <p:sp>
        <p:nvSpPr>
          <p:cNvPr id="77850" name="Text Box 28">
            <a:extLst>
              <a:ext uri="{FF2B5EF4-FFF2-40B4-BE49-F238E27FC236}">
                <a16:creationId xmlns:a16="http://schemas.microsoft.com/office/drawing/2014/main" id="{3C7ABFB2-9BF9-4E35-A78A-B41C8F5F2F93}"/>
              </a:ext>
            </a:extLst>
          </p:cNvPr>
          <p:cNvSpPr txBox="1">
            <a:spLocks noChangeArrowheads="1"/>
          </p:cNvSpPr>
          <p:nvPr/>
        </p:nvSpPr>
        <p:spPr bwMode="auto">
          <a:xfrm>
            <a:off x="6084888" y="4652963"/>
            <a:ext cx="2212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a:solidFill>
                  <a:srgbClr val="0000FF"/>
                </a:solidFill>
              </a:rPr>
              <a:t>途上国の等費用線</a:t>
            </a:r>
          </a:p>
        </p:txBody>
      </p:sp>
      <p:sp>
        <p:nvSpPr>
          <p:cNvPr id="77851" name="Text Box 29">
            <a:extLst>
              <a:ext uri="{FF2B5EF4-FFF2-40B4-BE49-F238E27FC236}">
                <a16:creationId xmlns:a16="http://schemas.microsoft.com/office/drawing/2014/main" id="{04E987B0-9251-6F0F-C423-A3829A280CB3}"/>
              </a:ext>
            </a:extLst>
          </p:cNvPr>
          <p:cNvSpPr txBox="1">
            <a:spLocks noChangeArrowheads="1"/>
          </p:cNvSpPr>
          <p:nvPr/>
        </p:nvSpPr>
        <p:spPr bwMode="auto">
          <a:xfrm>
            <a:off x="0" y="2636838"/>
            <a:ext cx="688975"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a:solidFill>
                  <a:srgbClr val="0000FF"/>
                </a:solidFill>
              </a:rPr>
              <a:t>先進</a:t>
            </a:r>
          </a:p>
          <a:p>
            <a:r>
              <a:rPr lang="ja-JP" altLang="en-US">
                <a:solidFill>
                  <a:srgbClr val="0000FF"/>
                </a:solidFill>
              </a:rPr>
              <a:t>国の</a:t>
            </a:r>
          </a:p>
          <a:p>
            <a:r>
              <a:rPr lang="ja-JP" altLang="en-US">
                <a:solidFill>
                  <a:srgbClr val="0000FF"/>
                </a:solidFill>
              </a:rPr>
              <a:t>等費</a:t>
            </a:r>
          </a:p>
          <a:p>
            <a:r>
              <a:rPr lang="ja-JP" altLang="en-US">
                <a:solidFill>
                  <a:srgbClr val="0000FF"/>
                </a:solidFill>
              </a:rPr>
              <a:t>用線</a:t>
            </a:r>
          </a:p>
        </p:txBody>
      </p:sp>
      <p:sp>
        <p:nvSpPr>
          <p:cNvPr id="77852" name="Line 30">
            <a:extLst>
              <a:ext uri="{FF2B5EF4-FFF2-40B4-BE49-F238E27FC236}">
                <a16:creationId xmlns:a16="http://schemas.microsoft.com/office/drawing/2014/main" id="{638F6633-E2C1-F633-BE2A-C637024391BF}"/>
              </a:ext>
            </a:extLst>
          </p:cNvPr>
          <p:cNvSpPr>
            <a:spLocks noChangeShapeType="1"/>
          </p:cNvSpPr>
          <p:nvPr/>
        </p:nvSpPr>
        <p:spPr bwMode="auto">
          <a:xfrm>
            <a:off x="684213" y="3284538"/>
            <a:ext cx="86360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77853" name="Line 31">
            <a:extLst>
              <a:ext uri="{FF2B5EF4-FFF2-40B4-BE49-F238E27FC236}">
                <a16:creationId xmlns:a16="http://schemas.microsoft.com/office/drawing/2014/main" id="{BBB0C7AB-1A7E-B1FA-FD63-D8C8B353572C}"/>
              </a:ext>
            </a:extLst>
          </p:cNvPr>
          <p:cNvSpPr>
            <a:spLocks noChangeShapeType="1"/>
          </p:cNvSpPr>
          <p:nvPr/>
        </p:nvSpPr>
        <p:spPr bwMode="auto">
          <a:xfrm flipH="1">
            <a:off x="5651500" y="5013325"/>
            <a:ext cx="503238"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77854" name="Text Box 32">
            <a:extLst>
              <a:ext uri="{FF2B5EF4-FFF2-40B4-BE49-F238E27FC236}">
                <a16:creationId xmlns:a16="http://schemas.microsoft.com/office/drawing/2014/main" id="{A064504B-3DB1-FE78-91D8-8342372EA672}"/>
              </a:ext>
            </a:extLst>
          </p:cNvPr>
          <p:cNvSpPr txBox="1">
            <a:spLocks noChangeArrowheads="1"/>
          </p:cNvSpPr>
          <p:nvPr/>
        </p:nvSpPr>
        <p:spPr bwMode="auto">
          <a:xfrm>
            <a:off x="598488" y="6061075"/>
            <a:ext cx="457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2800"/>
              <a:t>O</a:t>
            </a:r>
          </a:p>
        </p:txBody>
      </p:sp>
      <p:sp>
        <p:nvSpPr>
          <p:cNvPr id="77855" name="Text Box 33">
            <a:extLst>
              <a:ext uri="{FF2B5EF4-FFF2-40B4-BE49-F238E27FC236}">
                <a16:creationId xmlns:a16="http://schemas.microsoft.com/office/drawing/2014/main" id="{752E195A-30A2-4F29-04F1-9D46ADBA3616}"/>
              </a:ext>
            </a:extLst>
          </p:cNvPr>
          <p:cNvSpPr txBox="1">
            <a:spLocks noChangeArrowheads="1"/>
          </p:cNvSpPr>
          <p:nvPr/>
        </p:nvSpPr>
        <p:spPr bwMode="auto">
          <a:xfrm>
            <a:off x="4067175" y="5300663"/>
            <a:ext cx="50323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pPr>
              <a:spcBef>
                <a:spcPct val="50000"/>
              </a:spcBef>
            </a:pPr>
            <a:r>
              <a:rPr lang="en-US" altLang="ja-JP" sz="2800"/>
              <a:t>A</a:t>
            </a:r>
          </a:p>
        </p:txBody>
      </p:sp>
      <p:sp>
        <p:nvSpPr>
          <p:cNvPr id="77856" name="Text Box 34">
            <a:extLst>
              <a:ext uri="{FF2B5EF4-FFF2-40B4-BE49-F238E27FC236}">
                <a16:creationId xmlns:a16="http://schemas.microsoft.com/office/drawing/2014/main" id="{E628E8C5-D1C7-C253-735E-94380E90303A}"/>
              </a:ext>
            </a:extLst>
          </p:cNvPr>
          <p:cNvSpPr txBox="1">
            <a:spLocks noChangeArrowheads="1"/>
          </p:cNvSpPr>
          <p:nvPr/>
        </p:nvSpPr>
        <p:spPr bwMode="auto">
          <a:xfrm>
            <a:off x="1546225" y="4389438"/>
            <a:ext cx="4175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2800"/>
              <a:t>B</a:t>
            </a:r>
          </a:p>
        </p:txBody>
      </p:sp>
      <p:sp>
        <p:nvSpPr>
          <p:cNvPr id="77857" name="Text Box 35">
            <a:extLst>
              <a:ext uri="{FF2B5EF4-FFF2-40B4-BE49-F238E27FC236}">
                <a16:creationId xmlns:a16="http://schemas.microsoft.com/office/drawing/2014/main" id="{8BB75AC1-2FAE-B30B-7BAE-46E6C0047A99}"/>
              </a:ext>
            </a:extLst>
          </p:cNvPr>
          <p:cNvSpPr txBox="1">
            <a:spLocks noChangeArrowheads="1"/>
          </p:cNvSpPr>
          <p:nvPr/>
        </p:nvSpPr>
        <p:spPr bwMode="auto">
          <a:xfrm>
            <a:off x="2484438" y="3068638"/>
            <a:ext cx="4175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2800"/>
              <a:t>S</a:t>
            </a:r>
          </a:p>
        </p:txBody>
      </p:sp>
      <p:sp>
        <p:nvSpPr>
          <p:cNvPr id="77858" name="Text Box 36">
            <a:extLst>
              <a:ext uri="{FF2B5EF4-FFF2-40B4-BE49-F238E27FC236}">
                <a16:creationId xmlns:a16="http://schemas.microsoft.com/office/drawing/2014/main" id="{0BF97CE9-73C5-FA42-5F8A-05C5DE17413B}"/>
              </a:ext>
            </a:extLst>
          </p:cNvPr>
          <p:cNvSpPr txBox="1">
            <a:spLocks noChangeArrowheads="1"/>
          </p:cNvSpPr>
          <p:nvPr/>
        </p:nvSpPr>
        <p:spPr bwMode="auto">
          <a:xfrm>
            <a:off x="3059113" y="4437063"/>
            <a:ext cx="2651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2400"/>
              <a:t>I</a:t>
            </a:r>
          </a:p>
        </p:txBody>
      </p:sp>
      <p:sp>
        <p:nvSpPr>
          <p:cNvPr id="77859" name="Text Box 37">
            <a:extLst>
              <a:ext uri="{FF2B5EF4-FFF2-40B4-BE49-F238E27FC236}">
                <a16:creationId xmlns:a16="http://schemas.microsoft.com/office/drawing/2014/main" id="{43DF27A9-C289-9C8E-8A0F-F712EC43161B}"/>
              </a:ext>
            </a:extLst>
          </p:cNvPr>
          <p:cNvSpPr txBox="1">
            <a:spLocks noChangeArrowheads="1"/>
          </p:cNvSpPr>
          <p:nvPr/>
        </p:nvSpPr>
        <p:spPr bwMode="auto">
          <a:xfrm>
            <a:off x="1763713" y="2060575"/>
            <a:ext cx="333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2400"/>
              <a:t>J</a:t>
            </a:r>
          </a:p>
        </p:txBody>
      </p:sp>
      <p:sp>
        <p:nvSpPr>
          <p:cNvPr id="77860" name="Text Box 38">
            <a:extLst>
              <a:ext uri="{FF2B5EF4-FFF2-40B4-BE49-F238E27FC236}">
                <a16:creationId xmlns:a16="http://schemas.microsoft.com/office/drawing/2014/main" id="{7D361A5D-0E33-0F94-03CA-21758D542BCF}"/>
              </a:ext>
            </a:extLst>
          </p:cNvPr>
          <p:cNvSpPr txBox="1">
            <a:spLocks noChangeArrowheads="1"/>
          </p:cNvSpPr>
          <p:nvPr/>
        </p:nvSpPr>
        <p:spPr bwMode="auto">
          <a:xfrm>
            <a:off x="6815138" y="2420938"/>
            <a:ext cx="2328862"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a:t>注意</a:t>
            </a:r>
            <a:r>
              <a:rPr lang="en-US" altLang="ja-JP"/>
              <a:t>: (1) OA//BT</a:t>
            </a:r>
          </a:p>
          <a:p>
            <a:r>
              <a:rPr lang="en-US" altLang="ja-JP"/>
              <a:t>          (2) OBS//AT</a:t>
            </a:r>
          </a:p>
          <a:p>
            <a:r>
              <a:rPr lang="en-US" altLang="ja-JP"/>
              <a:t>          (3) UBV//IJ   </a:t>
            </a:r>
          </a:p>
        </p:txBody>
      </p:sp>
      <p:sp>
        <p:nvSpPr>
          <p:cNvPr id="77861" name="Text Box 39">
            <a:extLst>
              <a:ext uri="{FF2B5EF4-FFF2-40B4-BE49-F238E27FC236}">
                <a16:creationId xmlns:a16="http://schemas.microsoft.com/office/drawing/2014/main" id="{398ECB9D-687C-A965-D0A6-F68D8496275C}"/>
              </a:ext>
            </a:extLst>
          </p:cNvPr>
          <p:cNvSpPr txBox="1">
            <a:spLocks noChangeArrowheads="1"/>
          </p:cNvSpPr>
          <p:nvPr/>
        </p:nvSpPr>
        <p:spPr bwMode="auto">
          <a:xfrm>
            <a:off x="4985543" y="3763963"/>
            <a:ext cx="7016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pPr>
              <a:spcBef>
                <a:spcPct val="50000"/>
              </a:spcBef>
            </a:pPr>
            <a:r>
              <a:rPr lang="en-US" altLang="ja-JP" sz="2800" dirty="0"/>
              <a:t>T</a:t>
            </a:r>
            <a:endParaRPr lang="ja-JP" altLang="en-US" sz="2800"/>
          </a:p>
        </p:txBody>
      </p:sp>
      <p:sp>
        <p:nvSpPr>
          <p:cNvPr id="77862" name="Text Box 40">
            <a:extLst>
              <a:ext uri="{FF2B5EF4-FFF2-40B4-BE49-F238E27FC236}">
                <a16:creationId xmlns:a16="http://schemas.microsoft.com/office/drawing/2014/main" id="{191ED8E3-21B8-9E4F-A814-DFDD68DB9F4E}"/>
              </a:ext>
            </a:extLst>
          </p:cNvPr>
          <p:cNvSpPr txBox="1">
            <a:spLocks noChangeArrowheads="1"/>
          </p:cNvSpPr>
          <p:nvPr/>
        </p:nvSpPr>
        <p:spPr bwMode="auto">
          <a:xfrm>
            <a:off x="2811691" y="6186489"/>
            <a:ext cx="4381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2800" dirty="0"/>
              <a:t>U</a:t>
            </a:r>
          </a:p>
        </p:txBody>
      </p:sp>
      <p:sp>
        <p:nvSpPr>
          <p:cNvPr id="77863" name="Text Box 41">
            <a:extLst>
              <a:ext uri="{FF2B5EF4-FFF2-40B4-BE49-F238E27FC236}">
                <a16:creationId xmlns:a16="http://schemas.microsoft.com/office/drawing/2014/main" id="{3E70D1D7-4366-D78F-9548-866F5963A0EB}"/>
              </a:ext>
            </a:extLst>
          </p:cNvPr>
          <p:cNvSpPr txBox="1">
            <a:spLocks noChangeArrowheads="1"/>
          </p:cNvSpPr>
          <p:nvPr/>
        </p:nvSpPr>
        <p:spPr bwMode="auto">
          <a:xfrm>
            <a:off x="611188" y="2205038"/>
            <a:ext cx="4175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2800"/>
              <a:t>V</a:t>
            </a:r>
          </a:p>
        </p:txBody>
      </p:sp>
      <p:sp>
        <p:nvSpPr>
          <p:cNvPr id="77864" name="Line 42">
            <a:extLst>
              <a:ext uri="{FF2B5EF4-FFF2-40B4-BE49-F238E27FC236}">
                <a16:creationId xmlns:a16="http://schemas.microsoft.com/office/drawing/2014/main" id="{CFBE1653-239E-7221-88A8-AD5673B96D22}"/>
              </a:ext>
            </a:extLst>
          </p:cNvPr>
          <p:cNvSpPr>
            <a:spLocks noChangeShapeType="1"/>
          </p:cNvSpPr>
          <p:nvPr/>
        </p:nvSpPr>
        <p:spPr bwMode="auto">
          <a:xfrm flipH="1">
            <a:off x="2555874" y="2841623"/>
            <a:ext cx="790571" cy="145097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endParaRPr lang="ja-JP" altLang="en-US"/>
          </a:p>
        </p:txBody>
      </p:sp>
      <p:sp>
        <p:nvSpPr>
          <p:cNvPr id="77865" name="Text Box 43">
            <a:extLst>
              <a:ext uri="{FF2B5EF4-FFF2-40B4-BE49-F238E27FC236}">
                <a16:creationId xmlns:a16="http://schemas.microsoft.com/office/drawing/2014/main" id="{F8D6A8B2-14A8-CA30-7F92-786421A6E588}"/>
              </a:ext>
            </a:extLst>
          </p:cNvPr>
          <p:cNvSpPr txBox="1">
            <a:spLocks noChangeArrowheads="1"/>
          </p:cNvSpPr>
          <p:nvPr/>
        </p:nvSpPr>
        <p:spPr bwMode="auto">
          <a:xfrm>
            <a:off x="5292725" y="3357563"/>
            <a:ext cx="14509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a:t>解束前の</a:t>
            </a:r>
          </a:p>
          <a:p>
            <a:r>
              <a:rPr lang="ja-JP" altLang="en-US"/>
              <a:t>先進国技術</a:t>
            </a:r>
          </a:p>
        </p:txBody>
      </p:sp>
      <p:sp>
        <p:nvSpPr>
          <p:cNvPr id="77866" name="Text Box 44">
            <a:extLst>
              <a:ext uri="{FF2B5EF4-FFF2-40B4-BE49-F238E27FC236}">
                <a16:creationId xmlns:a16="http://schemas.microsoft.com/office/drawing/2014/main" id="{FFEC3F5C-741A-1A06-D3AB-E5561644E1D6}"/>
              </a:ext>
            </a:extLst>
          </p:cNvPr>
          <p:cNvSpPr txBox="1">
            <a:spLocks noChangeArrowheads="1"/>
          </p:cNvSpPr>
          <p:nvPr/>
        </p:nvSpPr>
        <p:spPr bwMode="auto">
          <a:xfrm>
            <a:off x="5724525" y="1125538"/>
            <a:ext cx="3078163"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a:solidFill>
                  <a:srgbClr val="0000FF"/>
                </a:solidFill>
              </a:rPr>
              <a:t>財価格は</a:t>
            </a:r>
            <a:r>
              <a:rPr lang="en-US" altLang="ja-JP">
                <a:solidFill>
                  <a:srgbClr val="0000FF"/>
                </a:solidFill>
              </a:rPr>
              <a:t>2</a:t>
            </a:r>
            <a:r>
              <a:rPr lang="ja-JP" altLang="en-US">
                <a:solidFill>
                  <a:srgbClr val="0000FF"/>
                </a:solidFill>
              </a:rPr>
              <a:t>国で同一。賃金</a:t>
            </a:r>
          </a:p>
          <a:p>
            <a:r>
              <a:rPr lang="ja-JP" altLang="en-US">
                <a:solidFill>
                  <a:srgbClr val="0000FF"/>
                </a:solidFill>
              </a:rPr>
              <a:t>率は</a:t>
            </a:r>
            <a:r>
              <a:rPr lang="en-US" altLang="ja-JP">
                <a:solidFill>
                  <a:srgbClr val="0000FF"/>
                </a:solidFill>
              </a:rPr>
              <a:t>2</a:t>
            </a:r>
            <a:r>
              <a:rPr lang="ja-JP" altLang="en-US">
                <a:solidFill>
                  <a:srgbClr val="0000FF"/>
                </a:solidFill>
              </a:rPr>
              <a:t>国で大きく異なる。</a:t>
            </a:r>
          </a:p>
          <a:p>
            <a:r>
              <a:rPr lang="ja-JP" altLang="en-US">
                <a:solidFill>
                  <a:srgbClr val="0000FF"/>
                </a:solidFill>
              </a:rPr>
              <a:t>生産工程</a:t>
            </a:r>
            <a:r>
              <a:rPr lang="en-US" altLang="ja-JP">
                <a:solidFill>
                  <a:srgbClr val="0000FF"/>
                </a:solidFill>
              </a:rPr>
              <a:t>OT</a:t>
            </a:r>
            <a:r>
              <a:rPr lang="ja-JP" altLang="en-US">
                <a:solidFill>
                  <a:srgbClr val="0000FF"/>
                </a:solidFill>
              </a:rPr>
              <a:t>を</a:t>
            </a:r>
            <a:r>
              <a:rPr lang="en-US" altLang="ja-JP">
                <a:solidFill>
                  <a:srgbClr val="0000FF"/>
                </a:solidFill>
              </a:rPr>
              <a:t>2</a:t>
            </a:r>
            <a:r>
              <a:rPr lang="ja-JP" altLang="en-US">
                <a:solidFill>
                  <a:srgbClr val="0000FF"/>
                </a:solidFill>
              </a:rPr>
              <a:t>国に分解。</a:t>
            </a:r>
          </a:p>
          <a:p>
            <a:r>
              <a:rPr lang="ja-JP" altLang="en-US">
                <a:solidFill>
                  <a:srgbClr val="0000FF"/>
                </a:solidFill>
              </a:rPr>
              <a:t>輸送費・取引費用</a:t>
            </a:r>
            <a:r>
              <a:rPr lang="en-US" altLang="ja-JP">
                <a:solidFill>
                  <a:srgbClr val="0000FF"/>
                </a:solidFill>
              </a:rPr>
              <a:t>0</a:t>
            </a:r>
            <a:r>
              <a:rPr lang="ja-JP" altLang="en-US">
                <a:solidFill>
                  <a:srgbClr val="0000FF"/>
                </a:solidFill>
              </a:rPr>
              <a:t>の場合</a:t>
            </a:r>
          </a:p>
          <a:p>
            <a:r>
              <a:rPr lang="ja-JP" altLang="en-US">
                <a:solidFill>
                  <a:srgbClr val="0000FF"/>
                </a:solidFill>
              </a:rPr>
              <a:t>を図示。</a:t>
            </a:r>
          </a:p>
        </p:txBody>
      </p:sp>
      <p:sp>
        <p:nvSpPr>
          <p:cNvPr id="77867" name="Text Box 45">
            <a:extLst>
              <a:ext uri="{FF2B5EF4-FFF2-40B4-BE49-F238E27FC236}">
                <a16:creationId xmlns:a16="http://schemas.microsoft.com/office/drawing/2014/main" id="{5A403797-C14A-A341-BB84-8A5049818C38}"/>
              </a:ext>
            </a:extLst>
          </p:cNvPr>
          <p:cNvSpPr txBox="1">
            <a:spLocks noChangeArrowheads="1"/>
          </p:cNvSpPr>
          <p:nvPr/>
        </p:nvSpPr>
        <p:spPr bwMode="auto">
          <a:xfrm>
            <a:off x="6694488" y="6165850"/>
            <a:ext cx="51593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2800"/>
              <a:t>W</a:t>
            </a:r>
          </a:p>
        </p:txBody>
      </p:sp>
      <p:sp>
        <p:nvSpPr>
          <p:cNvPr id="2" name="日付プレースホルダー 1">
            <a:extLst>
              <a:ext uri="{FF2B5EF4-FFF2-40B4-BE49-F238E27FC236}">
                <a16:creationId xmlns:a16="http://schemas.microsoft.com/office/drawing/2014/main" id="{673CA82C-CE86-8920-1467-4CF1DAB89D1C}"/>
              </a:ext>
            </a:extLst>
          </p:cNvPr>
          <p:cNvSpPr>
            <a:spLocks noGrp="1"/>
          </p:cNvSpPr>
          <p:nvPr>
            <p:ph type="dt" sz="half" idx="10"/>
          </p:nvPr>
        </p:nvSpPr>
        <p:spPr/>
        <p:txBody>
          <a:bodyPr/>
          <a:lstStyle/>
          <a:p>
            <a:pPr>
              <a:defRPr/>
            </a:pPr>
            <a:r>
              <a:rPr lang="en-US" altLang="ja-JP"/>
              <a:t>2023.11.12</a:t>
            </a:r>
          </a:p>
        </p:txBody>
      </p:sp>
      <p:sp>
        <p:nvSpPr>
          <p:cNvPr id="3" name="フッター プレースホルダー 2">
            <a:extLst>
              <a:ext uri="{FF2B5EF4-FFF2-40B4-BE49-F238E27FC236}">
                <a16:creationId xmlns:a16="http://schemas.microsoft.com/office/drawing/2014/main" id="{DF88BC9D-5838-D627-3B89-77B474525905}"/>
              </a:ext>
            </a:extLst>
          </p:cNvPr>
          <p:cNvSpPr>
            <a:spLocks noGrp="1"/>
          </p:cNvSpPr>
          <p:nvPr>
            <p:ph type="ftr" sz="quarter" idx="11"/>
          </p:nvPr>
        </p:nvSpPr>
        <p:spPr/>
        <p:txBody>
          <a:bodyPr/>
          <a:lstStyle/>
          <a:p>
            <a:pPr>
              <a:defRPr/>
            </a:pPr>
            <a:r>
              <a:rPr lang="ja-JP" altLang="en-US"/>
              <a:t>塩沢由典</a:t>
            </a:r>
            <a:endParaRPr lang="en-US" altLang="ja-JP"/>
          </a:p>
        </p:txBody>
      </p:sp>
      <p:sp>
        <p:nvSpPr>
          <p:cNvPr id="4" name="スライド番号プレースホルダー 3">
            <a:extLst>
              <a:ext uri="{FF2B5EF4-FFF2-40B4-BE49-F238E27FC236}">
                <a16:creationId xmlns:a16="http://schemas.microsoft.com/office/drawing/2014/main" id="{B6DD28E6-981E-89D3-5998-3DE8F847FB13}"/>
              </a:ext>
            </a:extLst>
          </p:cNvPr>
          <p:cNvSpPr>
            <a:spLocks noGrp="1"/>
          </p:cNvSpPr>
          <p:nvPr>
            <p:ph type="sldNum" sz="quarter" idx="12"/>
          </p:nvPr>
        </p:nvSpPr>
        <p:spPr/>
        <p:txBody>
          <a:bodyPr/>
          <a:lstStyle/>
          <a:p>
            <a:pPr>
              <a:defRPr/>
            </a:pPr>
            <a:fld id="{ADC82C65-207A-C247-8D2E-A96BDD213D47}" type="slidenum">
              <a:rPr lang="en-US" altLang="ja-JP" smtClean="0"/>
              <a:pPr>
                <a:defRPr/>
              </a:pPr>
              <a:t>27</a:t>
            </a:fld>
            <a:endParaRPr lang="en-US" altLang="ja-JP"/>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A443DA-5BB7-D0AF-8C71-A1D486F4FDF5}"/>
              </a:ext>
            </a:extLst>
          </p:cNvPr>
          <p:cNvSpPr>
            <a:spLocks noGrp="1"/>
          </p:cNvSpPr>
          <p:nvPr>
            <p:ph type="title"/>
          </p:nvPr>
        </p:nvSpPr>
        <p:spPr/>
        <p:txBody>
          <a:bodyPr/>
          <a:lstStyle/>
          <a:p>
            <a:r>
              <a:rPr kumimoji="1" lang="en-US" altLang="ja-JP" dirty="0"/>
              <a:t>3.6 </a:t>
            </a:r>
            <a:r>
              <a:rPr kumimoji="1" lang="ja-JP" altLang="en-US"/>
              <a:t>生産の国外移転を駆動する二つのパラメータ</a:t>
            </a:r>
          </a:p>
        </p:txBody>
      </p:sp>
      <p:sp>
        <p:nvSpPr>
          <p:cNvPr id="3" name="コンテンツ プレースホルダー 2">
            <a:extLst>
              <a:ext uri="{FF2B5EF4-FFF2-40B4-BE49-F238E27FC236}">
                <a16:creationId xmlns:a16="http://schemas.microsoft.com/office/drawing/2014/main" id="{1D1536EB-C764-81D3-A4C1-9EC61AD28757}"/>
              </a:ext>
            </a:extLst>
          </p:cNvPr>
          <p:cNvSpPr>
            <a:spLocks noGrp="1"/>
          </p:cNvSpPr>
          <p:nvPr>
            <p:ph idx="1"/>
          </p:nvPr>
        </p:nvSpPr>
        <p:spPr/>
        <p:txBody>
          <a:bodyPr/>
          <a:lstStyle/>
          <a:p>
            <a:r>
              <a:rPr kumimoji="1" lang="ja-JP" altLang="en-US"/>
              <a:t>賃金率格差</a:t>
            </a:r>
            <a:r>
              <a:rPr kumimoji="1" lang="en-US" altLang="ja-JP" dirty="0"/>
              <a:t>(</a:t>
            </a:r>
            <a:r>
              <a:rPr kumimoji="1" lang="ja-JP" altLang="en-US"/>
              <a:t>国別</a:t>
            </a:r>
            <a:r>
              <a:rPr kumimoji="1" lang="en-US" altLang="ja-JP" dirty="0"/>
              <a:t>)</a:t>
            </a:r>
          </a:p>
          <a:p>
            <a:pPr lvl="1"/>
            <a:r>
              <a:rPr lang="ja-JP" altLang="en-US"/>
              <a:t>先進国と比べて賃金率は</a:t>
            </a:r>
            <a:r>
              <a:rPr lang="en-US" altLang="ja-JP" dirty="0"/>
              <a:t>1/20</a:t>
            </a:r>
            <a:r>
              <a:rPr lang="ja-JP" altLang="en-US"/>
              <a:t>から</a:t>
            </a:r>
            <a:r>
              <a:rPr lang="en-US" altLang="ja-JP" dirty="0"/>
              <a:t>1/5</a:t>
            </a:r>
            <a:r>
              <a:rPr lang="ja-JP" altLang="en-US"/>
              <a:t>、さらに</a:t>
            </a:r>
            <a:r>
              <a:rPr lang="en-US" altLang="ja-JP" dirty="0"/>
              <a:t>1/1</a:t>
            </a:r>
            <a:r>
              <a:rPr lang="ja-JP" altLang="en-US"/>
              <a:t>近くへと大きく変化する</a:t>
            </a:r>
            <a:r>
              <a:rPr lang="en-US" altLang="ja-JP" dirty="0"/>
              <a:t>(</a:t>
            </a:r>
            <a:r>
              <a:rPr lang="ja-JP" altLang="en-US"/>
              <a:t>中国、韓国</a:t>
            </a:r>
            <a:r>
              <a:rPr lang="en-US" altLang="ja-JP" dirty="0"/>
              <a:t>)</a:t>
            </a:r>
          </a:p>
          <a:p>
            <a:pPr lvl="1"/>
            <a:r>
              <a:rPr lang="ja-JP" altLang="en-US"/>
              <a:t>賃金率の大きな格差が国際ミクロ経済学にはじゅうぶん組み込まれていない。</a:t>
            </a:r>
            <a:endParaRPr lang="en-US" altLang="ja-JP" dirty="0"/>
          </a:p>
          <a:p>
            <a:r>
              <a:rPr lang="ja-JP" altLang="en-US"/>
              <a:t>資本労働比率</a:t>
            </a:r>
            <a:r>
              <a:rPr lang="en-US" altLang="ja-JP" dirty="0"/>
              <a:t>(</a:t>
            </a:r>
            <a:r>
              <a:rPr lang="ja-JP" altLang="en-US"/>
              <a:t>産業別</a:t>
            </a:r>
            <a:r>
              <a:rPr lang="en-US" altLang="ja-JP"/>
              <a:t>)</a:t>
            </a:r>
            <a:endParaRPr lang="en-US" altLang="ja-JP" dirty="0"/>
          </a:p>
          <a:p>
            <a:pPr lvl="1"/>
            <a:r>
              <a:rPr lang="ja-JP" altLang="en-US"/>
              <a:t>製造単価に占める賃金比率</a:t>
            </a:r>
            <a:endParaRPr lang="en-US" altLang="ja-JP" dirty="0"/>
          </a:p>
          <a:p>
            <a:pPr lvl="1"/>
            <a:r>
              <a:rPr lang="ja-JP" altLang="en-US"/>
              <a:t>これが小さければ、賃金格差効果が現れにくい。</a:t>
            </a:r>
            <a:r>
              <a:rPr lang="en-US" altLang="ja-JP" dirty="0"/>
              <a:t> </a:t>
            </a:r>
            <a:endParaRPr kumimoji="1" lang="ja-JP" altLang="en-US"/>
          </a:p>
        </p:txBody>
      </p:sp>
      <p:sp>
        <p:nvSpPr>
          <p:cNvPr id="4" name="日付プレースホルダー 3">
            <a:extLst>
              <a:ext uri="{FF2B5EF4-FFF2-40B4-BE49-F238E27FC236}">
                <a16:creationId xmlns:a16="http://schemas.microsoft.com/office/drawing/2014/main" id="{0B39249F-A43B-6659-35B2-ED21155C52C2}"/>
              </a:ext>
            </a:extLst>
          </p:cNvPr>
          <p:cNvSpPr>
            <a:spLocks noGrp="1"/>
          </p:cNvSpPr>
          <p:nvPr>
            <p:ph type="dt" sz="half" idx="10"/>
          </p:nvPr>
        </p:nvSpPr>
        <p:spPr/>
        <p:txBody>
          <a:bodyPr/>
          <a:lstStyle/>
          <a:p>
            <a:pPr>
              <a:defRPr/>
            </a:pPr>
            <a:r>
              <a:rPr lang="en-US" altLang="ja-JP"/>
              <a:t>2023.11.12</a:t>
            </a:r>
          </a:p>
        </p:txBody>
      </p:sp>
      <p:sp>
        <p:nvSpPr>
          <p:cNvPr id="5" name="フッター プレースホルダー 4">
            <a:extLst>
              <a:ext uri="{FF2B5EF4-FFF2-40B4-BE49-F238E27FC236}">
                <a16:creationId xmlns:a16="http://schemas.microsoft.com/office/drawing/2014/main" id="{D3E67952-E35A-38AE-C5B9-97E06C1D743D}"/>
              </a:ext>
            </a:extLst>
          </p:cNvPr>
          <p:cNvSpPr>
            <a:spLocks noGrp="1"/>
          </p:cNvSpPr>
          <p:nvPr>
            <p:ph type="ftr" sz="quarter" idx="11"/>
          </p:nvPr>
        </p:nvSpPr>
        <p:spPr/>
        <p:txBody>
          <a:bodyPr/>
          <a:lstStyle/>
          <a:p>
            <a:pPr>
              <a:defRPr/>
            </a:pPr>
            <a:r>
              <a:rPr lang="ja-JP" altLang="en-US"/>
              <a:t>塩沢由典</a:t>
            </a:r>
            <a:endParaRPr lang="en-US" altLang="ja-JP"/>
          </a:p>
        </p:txBody>
      </p:sp>
      <p:sp>
        <p:nvSpPr>
          <p:cNvPr id="6" name="スライド番号プレースホルダー 5">
            <a:extLst>
              <a:ext uri="{FF2B5EF4-FFF2-40B4-BE49-F238E27FC236}">
                <a16:creationId xmlns:a16="http://schemas.microsoft.com/office/drawing/2014/main" id="{9262A857-7EE0-6343-DF6E-DDFC73557D25}"/>
              </a:ext>
            </a:extLst>
          </p:cNvPr>
          <p:cNvSpPr>
            <a:spLocks noGrp="1"/>
          </p:cNvSpPr>
          <p:nvPr>
            <p:ph type="sldNum" sz="quarter" idx="12"/>
          </p:nvPr>
        </p:nvSpPr>
        <p:spPr/>
        <p:txBody>
          <a:bodyPr/>
          <a:lstStyle/>
          <a:p>
            <a:pPr>
              <a:defRPr/>
            </a:pPr>
            <a:fld id="{D32D396F-AD62-B348-8EBC-B979D3BF26EC}" type="slidenum">
              <a:rPr lang="ja-JP" altLang="en-US" smtClean="0"/>
              <a:pPr>
                <a:defRPr/>
              </a:pPr>
              <a:t>28</a:t>
            </a:fld>
            <a:endParaRPr lang="en-US" altLang="ja-JP"/>
          </a:p>
        </p:txBody>
      </p:sp>
    </p:spTree>
    <p:extLst>
      <p:ext uri="{BB962C8B-B14F-4D97-AF65-F5344CB8AC3E}">
        <p14:creationId xmlns:p14="http://schemas.microsoft.com/office/powerpoint/2010/main" val="38421359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3645A4-4DC2-9D60-DE59-40D97EDFF701}"/>
              </a:ext>
            </a:extLst>
          </p:cNvPr>
          <p:cNvSpPr>
            <a:spLocks noGrp="1"/>
          </p:cNvSpPr>
          <p:nvPr>
            <p:ph type="title"/>
          </p:nvPr>
        </p:nvSpPr>
        <p:spPr/>
        <p:txBody>
          <a:bodyPr/>
          <a:lstStyle/>
          <a:p>
            <a:r>
              <a:rPr kumimoji="1" lang="en-US" altLang="ja-JP" dirty="0"/>
              <a:t>3.7 </a:t>
            </a:r>
            <a:r>
              <a:rPr kumimoji="1" lang="ja-JP" altLang="en-US"/>
              <a:t>各国への効果</a:t>
            </a:r>
          </a:p>
        </p:txBody>
      </p:sp>
      <p:sp>
        <p:nvSpPr>
          <p:cNvPr id="3" name="コンテンツ プレースホルダー 2">
            <a:extLst>
              <a:ext uri="{FF2B5EF4-FFF2-40B4-BE49-F238E27FC236}">
                <a16:creationId xmlns:a16="http://schemas.microsoft.com/office/drawing/2014/main" id="{9E4BF089-4839-CC24-B70C-BB78A866EA11}"/>
              </a:ext>
            </a:extLst>
          </p:cNvPr>
          <p:cNvSpPr>
            <a:spLocks noGrp="1"/>
          </p:cNvSpPr>
          <p:nvPr>
            <p:ph idx="1"/>
          </p:nvPr>
        </p:nvSpPr>
        <p:spPr/>
        <p:txBody>
          <a:bodyPr/>
          <a:lstStyle/>
          <a:p>
            <a:r>
              <a:rPr kumimoji="1" lang="ja-JP" altLang="en-US"/>
              <a:t>日本</a:t>
            </a:r>
            <a:r>
              <a:rPr kumimoji="1" lang="en-US" altLang="ja-JP" dirty="0"/>
              <a:t>(</a:t>
            </a:r>
            <a:r>
              <a:rPr kumimoji="1" lang="ja-JP" altLang="en-US"/>
              <a:t>高賃金国</a:t>
            </a:r>
            <a:r>
              <a:rPr kumimoji="1" lang="en-US" altLang="ja-JP" dirty="0"/>
              <a:t>)</a:t>
            </a:r>
          </a:p>
          <a:p>
            <a:pPr lvl="1"/>
            <a:r>
              <a:rPr lang="ja-JP" altLang="en-US" sz="2400"/>
              <a:t>生産拠点の海外移転</a:t>
            </a:r>
            <a:endParaRPr lang="en-US" altLang="ja-JP" sz="2400" dirty="0"/>
          </a:p>
          <a:p>
            <a:pPr lvl="1"/>
            <a:r>
              <a:rPr kumimoji="1" lang="ja-JP" altLang="en-US" sz="2400"/>
              <a:t>労働所得と利潤の喪失、</a:t>
            </a:r>
            <a:r>
              <a:rPr lang="ja-JP" altLang="en-US" sz="2400"/>
              <a:t>国内設備投資が不要</a:t>
            </a:r>
            <a:endParaRPr lang="en-US" altLang="ja-JP" sz="2400" dirty="0"/>
          </a:p>
          <a:p>
            <a:pPr lvl="1"/>
            <a:r>
              <a:rPr lang="en-US" altLang="ja-JP" sz="2400" dirty="0"/>
              <a:t>(</a:t>
            </a:r>
            <a:r>
              <a:rPr lang="ja-JP" altLang="en-US" sz="2400"/>
              <a:t>自社製品との</a:t>
            </a:r>
            <a:r>
              <a:rPr lang="en-US" altLang="ja-JP" sz="2400" dirty="0"/>
              <a:t>)</a:t>
            </a:r>
            <a:r>
              <a:rPr lang="ja-JP" altLang="en-US" sz="2400"/>
              <a:t>競争、賃金抑制圧力</a:t>
            </a:r>
            <a:endParaRPr lang="en-US" altLang="ja-JP" sz="2400" dirty="0"/>
          </a:p>
          <a:p>
            <a:r>
              <a:rPr lang="ja-JP" altLang="en-US"/>
              <a:t>途上国</a:t>
            </a:r>
            <a:r>
              <a:rPr lang="en-US" altLang="ja-JP" dirty="0"/>
              <a:t>(</a:t>
            </a:r>
            <a:r>
              <a:rPr lang="ja-JP" altLang="en-US"/>
              <a:t>低賃金国</a:t>
            </a:r>
            <a:r>
              <a:rPr lang="en-US" altLang="ja-JP" dirty="0"/>
              <a:t>)</a:t>
            </a:r>
          </a:p>
          <a:p>
            <a:pPr lvl="1"/>
            <a:r>
              <a:rPr kumimoji="1" lang="ja-JP" altLang="en-US" sz="2400"/>
              <a:t>現地生産、設備投資、技術習得機会</a:t>
            </a:r>
            <a:endParaRPr kumimoji="1" lang="en-US" altLang="ja-JP" sz="2400" dirty="0"/>
          </a:p>
          <a:p>
            <a:pPr lvl="1"/>
            <a:r>
              <a:rPr lang="ja-JP" altLang="en-US" sz="2400"/>
              <a:t>労働所得の増大、輸出競争力増大</a:t>
            </a:r>
            <a:endParaRPr lang="en-US" altLang="ja-JP" sz="2400" dirty="0"/>
          </a:p>
          <a:p>
            <a:pPr lvl="1"/>
            <a:r>
              <a:rPr lang="ja-JP" altLang="en-US" sz="2400"/>
              <a:t>賃金上昇圧力</a:t>
            </a:r>
            <a:endParaRPr lang="en-US" altLang="ja-JP" sz="2400" dirty="0"/>
          </a:p>
          <a:p>
            <a:r>
              <a:rPr lang="ja-JP" altLang="en-US"/>
              <a:t>日本</a:t>
            </a:r>
            <a:r>
              <a:rPr lang="ja-JP" altLang="en-US">
                <a:solidFill>
                  <a:srgbClr val="FF0000"/>
                </a:solidFill>
              </a:rPr>
              <a:t>➡</a:t>
            </a:r>
            <a:r>
              <a:rPr lang="ja-JP" altLang="en-US"/>
              <a:t>︎産業空洞化</a:t>
            </a:r>
            <a:endParaRPr lang="en-US" altLang="ja-JP" dirty="0"/>
          </a:p>
        </p:txBody>
      </p:sp>
      <p:sp>
        <p:nvSpPr>
          <p:cNvPr id="4" name="日付プレースホルダー 3">
            <a:extLst>
              <a:ext uri="{FF2B5EF4-FFF2-40B4-BE49-F238E27FC236}">
                <a16:creationId xmlns:a16="http://schemas.microsoft.com/office/drawing/2014/main" id="{EA821B2D-EBC8-79BD-CAB8-2F35F5FEE88E}"/>
              </a:ext>
            </a:extLst>
          </p:cNvPr>
          <p:cNvSpPr>
            <a:spLocks noGrp="1"/>
          </p:cNvSpPr>
          <p:nvPr>
            <p:ph type="dt" sz="half" idx="10"/>
          </p:nvPr>
        </p:nvSpPr>
        <p:spPr/>
        <p:txBody>
          <a:bodyPr/>
          <a:lstStyle/>
          <a:p>
            <a:pPr>
              <a:defRPr/>
            </a:pPr>
            <a:r>
              <a:rPr lang="en-US" altLang="ja-JP"/>
              <a:t>2023.11.12</a:t>
            </a:r>
          </a:p>
        </p:txBody>
      </p:sp>
      <p:sp>
        <p:nvSpPr>
          <p:cNvPr id="5" name="スライド番号プレースホルダー 4">
            <a:extLst>
              <a:ext uri="{FF2B5EF4-FFF2-40B4-BE49-F238E27FC236}">
                <a16:creationId xmlns:a16="http://schemas.microsoft.com/office/drawing/2014/main" id="{1A111711-AB96-697E-F75E-AC1710B805D1}"/>
              </a:ext>
            </a:extLst>
          </p:cNvPr>
          <p:cNvSpPr>
            <a:spLocks noGrp="1"/>
          </p:cNvSpPr>
          <p:nvPr>
            <p:ph type="sldNum" sz="quarter" idx="12"/>
          </p:nvPr>
        </p:nvSpPr>
        <p:spPr/>
        <p:txBody>
          <a:bodyPr/>
          <a:lstStyle/>
          <a:p>
            <a:pPr>
              <a:defRPr/>
            </a:pPr>
            <a:fld id="{D32D396F-AD62-B348-8EBC-B979D3BF26EC}" type="slidenum">
              <a:rPr lang="ja-JP" altLang="en-US" smtClean="0"/>
              <a:pPr>
                <a:defRPr/>
              </a:pPr>
              <a:t>29</a:t>
            </a:fld>
            <a:endParaRPr lang="en-US" altLang="ja-JP"/>
          </a:p>
        </p:txBody>
      </p:sp>
      <p:sp>
        <p:nvSpPr>
          <p:cNvPr id="6" name="フッター プレースホルダー 5">
            <a:extLst>
              <a:ext uri="{FF2B5EF4-FFF2-40B4-BE49-F238E27FC236}">
                <a16:creationId xmlns:a16="http://schemas.microsoft.com/office/drawing/2014/main" id="{36F15C0A-11DE-7378-67E3-16EE180F9342}"/>
              </a:ext>
            </a:extLst>
          </p:cNvPr>
          <p:cNvSpPr>
            <a:spLocks noGrp="1"/>
          </p:cNvSpPr>
          <p:nvPr>
            <p:ph type="ftr" sz="quarter" idx="11"/>
          </p:nvPr>
        </p:nvSpPr>
        <p:spPr/>
        <p:txBody>
          <a:bodyPr/>
          <a:lstStyle/>
          <a:p>
            <a:pPr>
              <a:defRPr/>
            </a:pPr>
            <a:r>
              <a:rPr lang="ja-JP" altLang="en-US"/>
              <a:t>塩沢由典</a:t>
            </a:r>
            <a:endParaRPr lang="en-US" altLang="ja-JP"/>
          </a:p>
        </p:txBody>
      </p:sp>
    </p:spTree>
    <p:extLst>
      <p:ext uri="{BB962C8B-B14F-4D97-AF65-F5344CB8AC3E}">
        <p14:creationId xmlns:p14="http://schemas.microsoft.com/office/powerpoint/2010/main" val="1767401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タイトル 1">
            <a:extLst>
              <a:ext uri="{FF2B5EF4-FFF2-40B4-BE49-F238E27FC236}">
                <a16:creationId xmlns:a16="http://schemas.microsoft.com/office/drawing/2014/main" id="{5E87BEBF-BA69-588F-A026-48A67BD85A44}"/>
              </a:ext>
            </a:extLst>
          </p:cNvPr>
          <p:cNvSpPr>
            <a:spLocks noGrp="1" noChangeArrowheads="1"/>
          </p:cNvSpPr>
          <p:nvPr>
            <p:ph type="title"/>
          </p:nvPr>
        </p:nvSpPr>
        <p:spPr/>
        <p:txBody>
          <a:bodyPr/>
          <a:lstStyle/>
          <a:p>
            <a:r>
              <a:rPr lang="en-US" altLang="ja-JP"/>
              <a:t>1. </a:t>
            </a:r>
            <a:r>
              <a:rPr lang="ja-JP" altLang="en-US"/>
              <a:t>日本の「失われた</a:t>
            </a:r>
            <a:r>
              <a:rPr lang="en-US" altLang="ja-JP"/>
              <a:t>30</a:t>
            </a:r>
            <a:r>
              <a:rPr lang="ja-JP" altLang="en-US"/>
              <a:t>年」</a:t>
            </a:r>
          </a:p>
        </p:txBody>
      </p:sp>
      <p:sp>
        <p:nvSpPr>
          <p:cNvPr id="30722" name="コンテンツ プレースホルダー 2">
            <a:extLst>
              <a:ext uri="{FF2B5EF4-FFF2-40B4-BE49-F238E27FC236}">
                <a16:creationId xmlns:a16="http://schemas.microsoft.com/office/drawing/2014/main" id="{57973237-0667-0161-AF98-0CAB78345739}"/>
              </a:ext>
            </a:extLst>
          </p:cNvPr>
          <p:cNvSpPr>
            <a:spLocks noGrp="1" noChangeArrowheads="1"/>
          </p:cNvSpPr>
          <p:nvPr>
            <p:ph idx="1"/>
          </p:nvPr>
        </p:nvSpPr>
        <p:spPr/>
        <p:txBody>
          <a:bodyPr/>
          <a:lstStyle/>
          <a:p>
            <a:r>
              <a:rPr lang="ja-JP" altLang="en-US"/>
              <a:t>ここでは紹介のみ</a:t>
            </a:r>
          </a:p>
        </p:txBody>
      </p:sp>
      <p:sp>
        <p:nvSpPr>
          <p:cNvPr id="30723" name="日付プレースホルダー 3">
            <a:extLst>
              <a:ext uri="{FF2B5EF4-FFF2-40B4-BE49-F238E27FC236}">
                <a16:creationId xmlns:a16="http://schemas.microsoft.com/office/drawing/2014/main" id="{DA9E394C-04BC-9A78-ACB6-1E1CDC7E371E}"/>
              </a:ext>
            </a:extLst>
          </p:cNvPr>
          <p:cNvSpPr>
            <a:spLocks noGrp="1" noChangeArrowheads="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30724" name="スライド番号プレースホルダー 4">
            <a:extLst>
              <a:ext uri="{FF2B5EF4-FFF2-40B4-BE49-F238E27FC236}">
                <a16:creationId xmlns:a16="http://schemas.microsoft.com/office/drawing/2014/main" id="{30530B7D-5866-F16C-8C85-EC40B0E654B0}"/>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AAB01C7D-2EBB-8F44-8A5C-BF17645070DB}" type="slidenum">
              <a:rPr lang="ja-JP" altLang="en-US" sz="1400" smtClean="0">
                <a:solidFill>
                  <a:schemeClr val="tx1"/>
                </a:solidFill>
                <a:latin typeface="Times New Roman" panose="02020603050405020304" pitchFamily="18" charset="0"/>
              </a:rPr>
              <a:pPr>
                <a:spcBef>
                  <a:spcPct val="0"/>
                </a:spcBef>
                <a:buClrTx/>
                <a:buFontTx/>
                <a:buNone/>
              </a:pPr>
              <a:t>3</a:t>
            </a:fld>
            <a:endParaRPr lang="en-US" altLang="ja-JP" sz="1400">
              <a:solidFill>
                <a:schemeClr val="tx1"/>
              </a:solidFill>
              <a:latin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51B7E11E-CECE-B0A7-6A9D-B23A89B5A909}"/>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タイトル 1">
            <a:extLst>
              <a:ext uri="{FF2B5EF4-FFF2-40B4-BE49-F238E27FC236}">
                <a16:creationId xmlns:a16="http://schemas.microsoft.com/office/drawing/2014/main" id="{A489D774-86ED-22FA-868B-41C6104A840B}"/>
              </a:ext>
            </a:extLst>
          </p:cNvPr>
          <p:cNvSpPr>
            <a:spLocks noGrp="1" noChangeArrowheads="1"/>
          </p:cNvSpPr>
          <p:nvPr>
            <p:ph type="title"/>
          </p:nvPr>
        </p:nvSpPr>
        <p:spPr>
          <a:xfrm>
            <a:off x="355509" y="262690"/>
            <a:ext cx="8363272" cy="1143000"/>
          </a:xfrm>
        </p:spPr>
        <p:txBody>
          <a:bodyPr/>
          <a:lstStyle/>
          <a:p>
            <a:r>
              <a:rPr lang="en-US" altLang="ja-JP" dirty="0"/>
              <a:t>4.</a:t>
            </a:r>
            <a:r>
              <a:rPr lang="ja-JP" altLang="en-US"/>
              <a:t>「アジアの中の日本」の構造問題</a:t>
            </a:r>
          </a:p>
        </p:txBody>
      </p:sp>
      <p:sp>
        <p:nvSpPr>
          <p:cNvPr id="54274" name="コンテンツ プレースホルダー 2">
            <a:extLst>
              <a:ext uri="{FF2B5EF4-FFF2-40B4-BE49-F238E27FC236}">
                <a16:creationId xmlns:a16="http://schemas.microsoft.com/office/drawing/2014/main" id="{3A183179-901B-48D5-9E2F-18EA52933D94}"/>
              </a:ext>
            </a:extLst>
          </p:cNvPr>
          <p:cNvSpPr>
            <a:spLocks noGrp="1" noChangeArrowheads="1"/>
          </p:cNvSpPr>
          <p:nvPr>
            <p:ph idx="1"/>
          </p:nvPr>
        </p:nvSpPr>
        <p:spPr/>
        <p:txBody>
          <a:bodyPr/>
          <a:lstStyle/>
          <a:p>
            <a:r>
              <a:rPr lang="ja-JP" altLang="en-US"/>
              <a:t>日本はなぜアジア</a:t>
            </a:r>
            <a:r>
              <a:rPr lang="en-US" altLang="ja-JP" dirty="0"/>
              <a:t>(</a:t>
            </a:r>
            <a:r>
              <a:rPr lang="ja-JP" altLang="en-US"/>
              <a:t>非欧米</a:t>
            </a:r>
            <a:r>
              <a:rPr lang="en-US" altLang="ja-JP" dirty="0"/>
              <a:t>)</a:t>
            </a:r>
            <a:r>
              <a:rPr lang="ja-JP" altLang="en-US"/>
              <a:t>最初の工業国家になったのか</a:t>
            </a:r>
            <a:endParaRPr lang="en-US" altLang="ja-JP" dirty="0"/>
          </a:p>
          <a:p>
            <a:r>
              <a:rPr lang="en-US" altLang="ja-JP" dirty="0"/>
              <a:t>1990</a:t>
            </a:r>
            <a:r>
              <a:rPr lang="ja-JP" altLang="en-US"/>
              <a:t>年以降の日本はなぜ停滞したのか</a:t>
            </a:r>
          </a:p>
        </p:txBody>
      </p:sp>
      <p:sp>
        <p:nvSpPr>
          <p:cNvPr id="54275" name="日付プレースホルダー 3">
            <a:extLst>
              <a:ext uri="{FF2B5EF4-FFF2-40B4-BE49-F238E27FC236}">
                <a16:creationId xmlns:a16="http://schemas.microsoft.com/office/drawing/2014/main" id="{A7DDCDD1-0E4E-4D97-0975-6A7CC3100C2C}"/>
              </a:ext>
            </a:extLst>
          </p:cNvPr>
          <p:cNvSpPr>
            <a:spLocks noGrp="1" noChangeArrowheads="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54276" name="スライド番号プレースホルダー 4">
            <a:extLst>
              <a:ext uri="{FF2B5EF4-FFF2-40B4-BE49-F238E27FC236}">
                <a16:creationId xmlns:a16="http://schemas.microsoft.com/office/drawing/2014/main" id="{AB28B466-836F-70E2-4D45-513DF5759344}"/>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47CF3668-2D35-5A43-9CEF-CEC25C958891}" type="slidenum">
              <a:rPr lang="ja-JP" altLang="en-US" sz="1400" smtClean="0">
                <a:solidFill>
                  <a:schemeClr val="tx1"/>
                </a:solidFill>
                <a:latin typeface="Times New Roman" panose="02020603050405020304" pitchFamily="18" charset="0"/>
              </a:rPr>
              <a:pPr>
                <a:spcBef>
                  <a:spcPct val="0"/>
                </a:spcBef>
                <a:buClrTx/>
                <a:buFontTx/>
                <a:buNone/>
              </a:pPr>
              <a:t>30</a:t>
            </a:fld>
            <a:endParaRPr lang="en-US" altLang="ja-JP" sz="1400">
              <a:solidFill>
                <a:schemeClr val="tx1"/>
              </a:solidFill>
              <a:latin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0F190623-0CFC-C380-1622-67FA08A4F7E0}"/>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タイトル 1">
            <a:extLst>
              <a:ext uri="{FF2B5EF4-FFF2-40B4-BE49-F238E27FC236}">
                <a16:creationId xmlns:a16="http://schemas.microsoft.com/office/drawing/2014/main" id="{2144C12F-081B-C28A-3203-329188FAF1CB}"/>
              </a:ext>
            </a:extLst>
          </p:cNvPr>
          <p:cNvSpPr>
            <a:spLocks noGrp="1" noChangeArrowheads="1"/>
          </p:cNvSpPr>
          <p:nvPr>
            <p:ph type="title"/>
          </p:nvPr>
        </p:nvSpPr>
        <p:spPr/>
        <p:txBody>
          <a:bodyPr/>
          <a:lstStyle/>
          <a:p>
            <a:r>
              <a:rPr lang="en-US" altLang="ja-JP" dirty="0"/>
              <a:t>4.1 </a:t>
            </a:r>
            <a:r>
              <a:rPr lang="ja-JP" altLang="en-US"/>
              <a:t>産業空洞化の歴史</a:t>
            </a:r>
            <a:r>
              <a:rPr lang="en-US" altLang="ja-JP" sz="4000" dirty="0"/>
              <a:t>(3</a:t>
            </a:r>
            <a:r>
              <a:rPr lang="ja-JP" altLang="en-US" sz="4000"/>
              <a:t>つの時代</a:t>
            </a:r>
            <a:r>
              <a:rPr lang="en-US" altLang="ja-JP" sz="4000" dirty="0"/>
              <a:t>)</a:t>
            </a:r>
            <a:endParaRPr lang="ja-JP" altLang="en-US" sz="4000"/>
          </a:p>
        </p:txBody>
      </p:sp>
      <p:sp>
        <p:nvSpPr>
          <p:cNvPr id="3" name="コンテンツ プレースホルダー 2">
            <a:extLst>
              <a:ext uri="{FF2B5EF4-FFF2-40B4-BE49-F238E27FC236}">
                <a16:creationId xmlns:a16="http://schemas.microsoft.com/office/drawing/2014/main" id="{F3133DDB-29BE-CE32-4241-A2B4E1FBA633}"/>
              </a:ext>
            </a:extLst>
          </p:cNvPr>
          <p:cNvSpPr>
            <a:spLocks noGrp="1"/>
          </p:cNvSpPr>
          <p:nvPr>
            <p:ph idx="1"/>
          </p:nvPr>
        </p:nvSpPr>
        <p:spPr/>
        <p:txBody>
          <a:bodyPr/>
          <a:lstStyle/>
          <a:p>
            <a:pPr>
              <a:defRPr/>
            </a:pPr>
            <a:r>
              <a:rPr lang="ja-JP" altLang="en-US"/>
              <a:t>明治以降の「アジアの中の日本」</a:t>
            </a:r>
            <a:endParaRPr lang="en-US" altLang="ja-JP" dirty="0"/>
          </a:p>
          <a:p>
            <a:pPr lvl="1">
              <a:defRPr/>
            </a:pPr>
            <a:r>
              <a:rPr lang="ja-JP" altLang="en-US" sz="2400"/>
              <a:t>近隣での突出した工業化</a:t>
            </a:r>
            <a:endParaRPr lang="en-US" altLang="ja-JP" sz="2400" dirty="0"/>
          </a:p>
          <a:p>
            <a:pPr>
              <a:defRPr/>
            </a:pPr>
            <a:r>
              <a:rPr lang="en-US" altLang="ja-JP" dirty="0"/>
              <a:t>1960</a:t>
            </a:r>
            <a:r>
              <a:rPr lang="ja-JP" altLang="en-US"/>
              <a:t>年代以降の「アジアの中の日本」</a:t>
            </a:r>
            <a:endParaRPr lang="en-US" altLang="ja-JP" dirty="0"/>
          </a:p>
          <a:p>
            <a:pPr lvl="1">
              <a:defRPr/>
            </a:pPr>
            <a:r>
              <a:rPr lang="ja-JP" altLang="en-US" sz="2400"/>
              <a:t>大きな賃金格差と技術移転可能</a:t>
            </a:r>
            <a:r>
              <a:rPr lang="en-US" altLang="ja-JP" sz="2400" dirty="0"/>
              <a:t>(Cf.</a:t>
            </a:r>
            <a:r>
              <a:rPr lang="ja-JP" altLang="en-US" sz="2400">
                <a:solidFill>
                  <a:srgbClr val="FF0000"/>
                </a:solidFill>
              </a:rPr>
              <a:t>雁行形態</a:t>
            </a:r>
            <a:r>
              <a:rPr lang="en-US" altLang="ja-JP" sz="2400" dirty="0">
                <a:solidFill>
                  <a:srgbClr val="FF0000"/>
                </a:solidFill>
              </a:rPr>
              <a:t> </a:t>
            </a:r>
            <a:r>
              <a:rPr lang="ja-JP" altLang="en-US" sz="2400">
                <a:solidFill>
                  <a:srgbClr val="FF0000"/>
                </a:solidFill>
              </a:rPr>
              <a:t>後出</a:t>
            </a:r>
            <a:r>
              <a:rPr lang="en-US" altLang="ja-JP" sz="2400" dirty="0"/>
              <a:t>)</a:t>
            </a:r>
          </a:p>
          <a:p>
            <a:pPr lvl="1">
              <a:defRPr/>
            </a:pPr>
            <a:r>
              <a:rPr lang="ja-JP" altLang="en-US" sz="2400"/>
              <a:t>日本周辺に巨大な新興工業国の基盤が形成された。</a:t>
            </a:r>
            <a:endParaRPr lang="en-US" altLang="ja-JP" sz="2400" dirty="0"/>
          </a:p>
          <a:p>
            <a:pPr>
              <a:defRPr/>
            </a:pPr>
            <a:r>
              <a:rPr lang="en-US" altLang="ja-JP" dirty="0"/>
              <a:t>1990</a:t>
            </a:r>
            <a:r>
              <a:rPr lang="ja-JP" altLang="en-US"/>
              <a:t>年以降の「アジアの中の日本」</a:t>
            </a:r>
            <a:endParaRPr lang="en-US" altLang="ja-JP" dirty="0"/>
          </a:p>
          <a:p>
            <a:pPr lvl="1">
              <a:defRPr/>
            </a:pPr>
            <a:r>
              <a:rPr lang="ja-JP" altLang="en-US" sz="2400"/>
              <a:t>みずからの首を絞める時代　</a:t>
            </a:r>
            <a:endParaRPr lang="en-US" altLang="ja-JP" sz="2400" dirty="0"/>
          </a:p>
          <a:p>
            <a:pPr lvl="1">
              <a:defRPr/>
            </a:pPr>
            <a:r>
              <a:rPr lang="ja-JP" altLang="en-US" sz="2400">
                <a:solidFill>
                  <a:schemeClr val="tx1">
                    <a:lumMod val="95000"/>
                    <a:lumOff val="5000"/>
                  </a:schemeClr>
                </a:solidFill>
              </a:rPr>
              <a:t>見究める前に</a:t>
            </a:r>
            <a:r>
              <a:rPr lang="en-US" altLang="ja-JP" sz="2400" dirty="0">
                <a:solidFill>
                  <a:schemeClr val="tx1">
                    <a:lumMod val="95000"/>
                    <a:lumOff val="5000"/>
                  </a:schemeClr>
                </a:solidFill>
              </a:rPr>
              <a:t>ICT</a:t>
            </a:r>
            <a:r>
              <a:rPr lang="ja-JP" altLang="en-US" sz="2400">
                <a:solidFill>
                  <a:schemeClr val="tx1">
                    <a:lumMod val="95000"/>
                    <a:lumOff val="5000"/>
                  </a:schemeClr>
                </a:solidFill>
              </a:rPr>
              <a:t>革命が</a:t>
            </a:r>
            <a:endParaRPr lang="en-US" altLang="ja-JP" sz="2400" dirty="0">
              <a:solidFill>
                <a:schemeClr val="tx1">
                  <a:lumMod val="95000"/>
                  <a:lumOff val="5000"/>
                </a:schemeClr>
              </a:solidFill>
            </a:endParaRPr>
          </a:p>
          <a:p>
            <a:pPr lvl="1">
              <a:defRPr/>
            </a:pPr>
            <a:r>
              <a:rPr lang="ja-JP" altLang="en-US" sz="2400">
                <a:solidFill>
                  <a:schemeClr val="tx1">
                    <a:lumMod val="95000"/>
                    <a:lumOff val="5000"/>
                  </a:schemeClr>
                </a:solidFill>
              </a:rPr>
              <a:t>産業空洞化を強制する構造</a:t>
            </a:r>
          </a:p>
        </p:txBody>
      </p:sp>
      <p:sp>
        <p:nvSpPr>
          <p:cNvPr id="55299" name="日付プレースホルダー 3">
            <a:extLst>
              <a:ext uri="{FF2B5EF4-FFF2-40B4-BE49-F238E27FC236}">
                <a16:creationId xmlns:a16="http://schemas.microsoft.com/office/drawing/2014/main" id="{6D2307CD-2B0D-0A6F-D2BC-C6E40BB31C6C}"/>
              </a:ext>
            </a:extLst>
          </p:cNvPr>
          <p:cNvSpPr>
            <a:spLocks noGrp="1" noChangeArrowheads="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55300" name="スライド番号プレースホルダー 4">
            <a:extLst>
              <a:ext uri="{FF2B5EF4-FFF2-40B4-BE49-F238E27FC236}">
                <a16:creationId xmlns:a16="http://schemas.microsoft.com/office/drawing/2014/main" id="{0D9AD402-F3FC-EA47-808D-37FB46339B45}"/>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836F918B-364D-ED4C-BF61-ED88A68B8B4A}" type="slidenum">
              <a:rPr lang="ja-JP" altLang="en-US" sz="1400" smtClean="0">
                <a:solidFill>
                  <a:schemeClr val="tx1"/>
                </a:solidFill>
                <a:latin typeface="Times New Roman" panose="02020603050405020304" pitchFamily="18" charset="0"/>
              </a:rPr>
              <a:pPr>
                <a:spcBef>
                  <a:spcPct val="0"/>
                </a:spcBef>
                <a:buClrTx/>
                <a:buFontTx/>
                <a:buNone/>
              </a:pPr>
              <a:t>31</a:t>
            </a:fld>
            <a:endParaRPr lang="en-US" altLang="ja-JP" sz="1400">
              <a:solidFill>
                <a:schemeClr val="tx1"/>
              </a:solidFill>
              <a:latin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FD14FFFE-8617-6D52-3D71-6C32F8CC7248}"/>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149096-73B1-58D7-3FBE-E9C7E6FF3E51}"/>
              </a:ext>
            </a:extLst>
          </p:cNvPr>
          <p:cNvSpPr>
            <a:spLocks noGrp="1"/>
          </p:cNvSpPr>
          <p:nvPr>
            <p:ph type="title"/>
          </p:nvPr>
        </p:nvSpPr>
        <p:spPr/>
        <p:txBody>
          <a:bodyPr/>
          <a:lstStyle/>
          <a:p>
            <a:r>
              <a:rPr kumimoji="1" lang="en-US" altLang="ja-JP" dirty="0"/>
              <a:t>4.2 </a:t>
            </a:r>
            <a:r>
              <a:rPr kumimoji="1" lang="ja-JP" altLang="en-US"/>
              <a:t>アジア最初の工業国家</a:t>
            </a:r>
          </a:p>
        </p:txBody>
      </p:sp>
      <p:sp>
        <p:nvSpPr>
          <p:cNvPr id="3" name="コンテンツ プレースホルダー 2">
            <a:extLst>
              <a:ext uri="{FF2B5EF4-FFF2-40B4-BE49-F238E27FC236}">
                <a16:creationId xmlns:a16="http://schemas.microsoft.com/office/drawing/2014/main" id="{0702C109-0FE2-0475-810A-1FFEB045CEEC}"/>
              </a:ext>
            </a:extLst>
          </p:cNvPr>
          <p:cNvSpPr>
            <a:spLocks noGrp="1"/>
          </p:cNvSpPr>
          <p:nvPr>
            <p:ph idx="1"/>
          </p:nvPr>
        </p:nvSpPr>
        <p:spPr/>
        <p:txBody>
          <a:bodyPr/>
          <a:lstStyle/>
          <a:p>
            <a:r>
              <a:rPr kumimoji="1" lang="ja-JP" altLang="en-US"/>
              <a:t>アジアの中の日本</a:t>
            </a:r>
            <a:r>
              <a:rPr kumimoji="1" lang="en-US" altLang="ja-JP" dirty="0"/>
              <a:t>(</a:t>
            </a:r>
            <a:r>
              <a:rPr kumimoji="1" lang="ja-JP" altLang="en-US"/>
              <a:t>時代背景</a:t>
            </a:r>
            <a:r>
              <a:rPr kumimoji="1" lang="en-US" altLang="ja-JP" dirty="0"/>
              <a:t>)</a:t>
            </a:r>
          </a:p>
          <a:p>
            <a:pPr lvl="1"/>
            <a:r>
              <a:rPr lang="ja-JP" altLang="en-US" sz="2400"/>
              <a:t>ペリー来航</a:t>
            </a:r>
            <a:r>
              <a:rPr lang="en-US" altLang="ja-JP" sz="2400" dirty="0"/>
              <a:t>(1953</a:t>
            </a:r>
            <a:r>
              <a:rPr lang="ja-JP" altLang="en-US" sz="2400"/>
              <a:t>、</a:t>
            </a:r>
            <a:r>
              <a:rPr lang="en-US" altLang="ja-JP" sz="2400" dirty="0"/>
              <a:t>54)</a:t>
            </a:r>
            <a:r>
              <a:rPr lang="ja-JP" altLang="en-US" sz="2400"/>
              <a:t>　◼︎明治維新</a:t>
            </a:r>
            <a:r>
              <a:rPr lang="en-US" altLang="ja-JP" sz="2400" dirty="0"/>
              <a:t>(1867-68)</a:t>
            </a:r>
          </a:p>
          <a:p>
            <a:pPr lvl="1"/>
            <a:r>
              <a:rPr lang="ja-JP" altLang="en-US" sz="2400"/>
              <a:t>政治的独立　</a:t>
            </a:r>
            <a:r>
              <a:rPr lang="en-US" altLang="ja-JP" sz="2400" dirty="0"/>
              <a:t>(</a:t>
            </a:r>
            <a:r>
              <a:rPr kumimoji="1" lang="en-US" altLang="ja-JP" sz="2400" dirty="0"/>
              <a:t>19c</a:t>
            </a:r>
            <a:r>
              <a:rPr kumimoji="1" lang="ja-JP" altLang="en-US" sz="2400"/>
              <a:t>後半　日本とタイのみ</a:t>
            </a:r>
            <a:r>
              <a:rPr kumimoji="1" lang="en-US" altLang="ja-JP" sz="2400" dirty="0"/>
              <a:t>)</a:t>
            </a:r>
          </a:p>
          <a:p>
            <a:r>
              <a:rPr lang="ja-JP" altLang="en-US"/>
              <a:t>経済</a:t>
            </a:r>
            <a:r>
              <a:rPr kumimoji="1" lang="ja-JP" altLang="en-US"/>
              <a:t>的</a:t>
            </a:r>
            <a:r>
              <a:rPr lang="ja-JP" altLang="en-US"/>
              <a:t>・地理的</a:t>
            </a:r>
            <a:r>
              <a:rPr kumimoji="1" lang="ja-JP" altLang="en-US"/>
              <a:t>条件</a:t>
            </a:r>
            <a:endParaRPr kumimoji="1" lang="en-US" altLang="ja-JP" dirty="0"/>
          </a:p>
          <a:p>
            <a:pPr lvl="1"/>
            <a:r>
              <a:rPr lang="ja-JP" altLang="en-US" sz="2400"/>
              <a:t>コメの</a:t>
            </a:r>
            <a:r>
              <a:rPr kumimoji="1" lang="ja-JP" altLang="en-US" sz="2400"/>
              <a:t>反当収穫量</a:t>
            </a:r>
            <a:r>
              <a:rPr kumimoji="1" lang="en-US" altLang="ja-JP" sz="2400" dirty="0"/>
              <a:t>(</a:t>
            </a:r>
            <a:r>
              <a:rPr kumimoji="1" lang="ja-JP" altLang="en-US" sz="2400"/>
              <a:t>アジアの中の先進国、戦国時代以降</a:t>
            </a:r>
            <a:r>
              <a:rPr kumimoji="1" lang="en-US" altLang="ja-JP" sz="2400" dirty="0"/>
              <a:t>)</a:t>
            </a:r>
          </a:p>
          <a:p>
            <a:pPr lvl="1"/>
            <a:r>
              <a:rPr lang="ja-JP" altLang="en-US" sz="2400"/>
              <a:t>知的にも成熟した社会</a:t>
            </a:r>
            <a:r>
              <a:rPr lang="en-US" altLang="ja-JP" sz="2400" dirty="0"/>
              <a:t>(</a:t>
            </a:r>
            <a:r>
              <a:rPr lang="ja-JP" altLang="en-US" sz="2400"/>
              <a:t>江戸時代後期、</a:t>
            </a:r>
            <a:r>
              <a:rPr lang="ja-JP" altLang="en-US" sz="2400">
                <a:solidFill>
                  <a:srgbClr val="FF0000"/>
                </a:solidFill>
              </a:rPr>
              <a:t>勤勉革命</a:t>
            </a:r>
            <a:r>
              <a:rPr lang="en-US" altLang="ja-JP" sz="2400" dirty="0"/>
              <a:t>)</a:t>
            </a:r>
            <a:endParaRPr kumimoji="1" lang="en-US" altLang="ja-JP" sz="2400" dirty="0"/>
          </a:p>
          <a:p>
            <a:pPr lvl="1"/>
            <a:r>
              <a:rPr lang="ja-JP" altLang="en-US" sz="2400"/>
              <a:t>日本　欧州からも米東海岸からも遠く</a:t>
            </a:r>
            <a:endParaRPr lang="en-US" altLang="ja-JP" sz="2400" dirty="0"/>
          </a:p>
          <a:p>
            <a:pPr lvl="2"/>
            <a:r>
              <a:rPr kumimoji="1" lang="ja-JP" altLang="en-US" sz="2000"/>
              <a:t>輸送費・輸送期間を考えると</a:t>
            </a:r>
            <a:r>
              <a:rPr kumimoji="1" lang="en-US" altLang="ja-JP" sz="2000" dirty="0"/>
              <a:t>(</a:t>
            </a:r>
            <a:r>
              <a:rPr kumimoji="1" lang="ja-JP" altLang="en-US" sz="2000"/>
              <a:t>咸臨丸</a:t>
            </a:r>
            <a:r>
              <a:rPr kumimoji="1" lang="en-US" altLang="ja-JP" sz="2000" dirty="0"/>
              <a:t>:1860</a:t>
            </a:r>
            <a:r>
              <a:rPr kumimoji="1" lang="ja-JP" altLang="en-US" sz="2000"/>
              <a:t>年、品川</a:t>
            </a:r>
            <a:r>
              <a:rPr kumimoji="1" lang="en-US" altLang="ja-JP" sz="2000" dirty="0"/>
              <a:t> 2</a:t>
            </a:r>
            <a:r>
              <a:rPr kumimoji="1" lang="ja-JP" altLang="en-US" sz="2000"/>
              <a:t>月</a:t>
            </a:r>
            <a:r>
              <a:rPr kumimoji="1" lang="en-US" altLang="ja-JP" sz="2000" dirty="0"/>
              <a:t>4</a:t>
            </a:r>
            <a:r>
              <a:rPr kumimoji="1" lang="ja-JP" altLang="en-US" sz="2000"/>
              <a:t>日</a:t>
            </a:r>
            <a:r>
              <a:rPr kumimoji="1" lang="en-US" altLang="ja-JP" sz="2000" dirty="0"/>
              <a:t>-</a:t>
            </a:r>
            <a:r>
              <a:rPr kumimoji="1" lang="ja-JP" altLang="en-US" sz="2000"/>
              <a:t>サンフランシスコ</a:t>
            </a:r>
            <a:r>
              <a:rPr kumimoji="1" lang="en-US" altLang="ja-JP" sz="2000" dirty="0"/>
              <a:t> 3</a:t>
            </a:r>
            <a:r>
              <a:rPr kumimoji="1" lang="ja-JP" altLang="en-US" sz="2000"/>
              <a:t>月</a:t>
            </a:r>
            <a:r>
              <a:rPr kumimoji="1" lang="en-US" altLang="ja-JP" sz="2000" dirty="0"/>
              <a:t>17</a:t>
            </a:r>
            <a:r>
              <a:rPr kumimoji="1" lang="ja-JP" altLang="en-US" sz="2000"/>
              <a:t>日、</a:t>
            </a:r>
            <a:r>
              <a:rPr kumimoji="1" lang="en-US" altLang="ja-JP" sz="2000" dirty="0"/>
              <a:t>42</a:t>
            </a:r>
            <a:r>
              <a:rPr kumimoji="1" lang="ja-JP" altLang="en-US" sz="2000"/>
              <a:t>日</a:t>
            </a:r>
            <a:r>
              <a:rPr kumimoji="1" lang="en-US" altLang="ja-JP" sz="2000" dirty="0"/>
              <a:t>)</a:t>
            </a:r>
          </a:p>
          <a:p>
            <a:pPr lvl="1"/>
            <a:r>
              <a:rPr kumimoji="1" lang="ja-JP" altLang="en-US" sz="2400"/>
              <a:t>欧米から遠いアジアの大消費地</a:t>
            </a:r>
          </a:p>
        </p:txBody>
      </p:sp>
      <p:sp>
        <p:nvSpPr>
          <p:cNvPr id="4" name="日付プレースホルダー 3">
            <a:extLst>
              <a:ext uri="{FF2B5EF4-FFF2-40B4-BE49-F238E27FC236}">
                <a16:creationId xmlns:a16="http://schemas.microsoft.com/office/drawing/2014/main" id="{520F7D19-6C6C-2AA3-6258-998ECCCF1AF9}"/>
              </a:ext>
            </a:extLst>
          </p:cNvPr>
          <p:cNvSpPr>
            <a:spLocks noGrp="1"/>
          </p:cNvSpPr>
          <p:nvPr>
            <p:ph type="dt" sz="half" idx="10"/>
          </p:nvPr>
        </p:nvSpPr>
        <p:spPr/>
        <p:txBody>
          <a:bodyPr/>
          <a:lstStyle/>
          <a:p>
            <a:pPr>
              <a:defRPr/>
            </a:pPr>
            <a:r>
              <a:rPr lang="en-US" altLang="ja-JP"/>
              <a:t>2023.11.12</a:t>
            </a:r>
          </a:p>
        </p:txBody>
      </p:sp>
      <p:sp>
        <p:nvSpPr>
          <p:cNvPr id="5" name="スライド番号プレースホルダー 4">
            <a:extLst>
              <a:ext uri="{FF2B5EF4-FFF2-40B4-BE49-F238E27FC236}">
                <a16:creationId xmlns:a16="http://schemas.microsoft.com/office/drawing/2014/main" id="{FFEEDC07-52B6-E1C7-FE7B-2FE005C9959A}"/>
              </a:ext>
            </a:extLst>
          </p:cNvPr>
          <p:cNvSpPr>
            <a:spLocks noGrp="1"/>
          </p:cNvSpPr>
          <p:nvPr>
            <p:ph type="sldNum" sz="quarter" idx="12"/>
          </p:nvPr>
        </p:nvSpPr>
        <p:spPr/>
        <p:txBody>
          <a:bodyPr/>
          <a:lstStyle/>
          <a:p>
            <a:pPr>
              <a:defRPr/>
            </a:pPr>
            <a:fld id="{D32D396F-AD62-B348-8EBC-B979D3BF26EC}" type="slidenum">
              <a:rPr lang="ja-JP" altLang="en-US" smtClean="0"/>
              <a:pPr>
                <a:defRPr/>
              </a:pPr>
              <a:t>32</a:t>
            </a:fld>
            <a:endParaRPr lang="en-US" altLang="ja-JP"/>
          </a:p>
        </p:txBody>
      </p:sp>
      <p:sp>
        <p:nvSpPr>
          <p:cNvPr id="6" name="フッター プレースホルダー 5">
            <a:extLst>
              <a:ext uri="{FF2B5EF4-FFF2-40B4-BE49-F238E27FC236}">
                <a16:creationId xmlns:a16="http://schemas.microsoft.com/office/drawing/2014/main" id="{D492E142-A1D2-C3AC-2662-86D51DEA4778}"/>
              </a:ext>
            </a:extLst>
          </p:cNvPr>
          <p:cNvSpPr>
            <a:spLocks noGrp="1"/>
          </p:cNvSpPr>
          <p:nvPr>
            <p:ph type="ftr" sz="quarter" idx="11"/>
          </p:nvPr>
        </p:nvSpPr>
        <p:spPr/>
        <p:txBody>
          <a:bodyPr/>
          <a:lstStyle/>
          <a:p>
            <a:pPr>
              <a:defRPr/>
            </a:pPr>
            <a:r>
              <a:rPr lang="ja-JP" altLang="en-US"/>
              <a:t>塩沢由典</a:t>
            </a:r>
            <a:endParaRPr lang="en-US" altLang="ja-JP"/>
          </a:p>
        </p:txBody>
      </p:sp>
    </p:spTree>
    <p:extLst>
      <p:ext uri="{BB962C8B-B14F-4D97-AF65-F5344CB8AC3E}">
        <p14:creationId xmlns:p14="http://schemas.microsoft.com/office/powerpoint/2010/main" val="6599435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日付プレースホルダー 3">
            <a:extLst>
              <a:ext uri="{FF2B5EF4-FFF2-40B4-BE49-F238E27FC236}">
                <a16:creationId xmlns:a16="http://schemas.microsoft.com/office/drawing/2014/main" id="{FDA8596D-7439-21ED-EF71-C89C7BB4F535}"/>
              </a:ext>
            </a:extLst>
          </p:cNvPr>
          <p:cNvSpPr>
            <a:spLocks noGrp="1" noChangeArrowheads="1"/>
          </p:cNvSpPr>
          <p:nvPr>
            <p:ph type="dt" sz="half"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1400">
                <a:solidFill>
                  <a:schemeClr val="tx1"/>
                </a:solidFill>
                <a:latin typeface="Times New Roman" panose="02020603050405020304" pitchFamily="18" charset="0"/>
              </a:rPr>
              <a:t>2023.11.12</a:t>
            </a:r>
          </a:p>
        </p:txBody>
      </p:sp>
      <p:sp>
        <p:nvSpPr>
          <p:cNvPr id="76802" name="スライド番号プレースホルダー 5">
            <a:extLst>
              <a:ext uri="{FF2B5EF4-FFF2-40B4-BE49-F238E27FC236}">
                <a16:creationId xmlns:a16="http://schemas.microsoft.com/office/drawing/2014/main" id="{439031CE-6630-D7AF-4B56-A97C2DCF4E86}"/>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fld id="{EF347CCA-012B-5C42-A784-84E58843B0A9}" type="slidenum">
              <a:rPr lang="en-US" altLang="ja-JP" sz="1400" smtClean="0">
                <a:solidFill>
                  <a:schemeClr val="tx1"/>
                </a:solidFill>
                <a:latin typeface="Times New Roman" panose="02020603050405020304" pitchFamily="18" charset="0"/>
              </a:rPr>
              <a:pPr/>
              <a:t>33</a:t>
            </a:fld>
            <a:endParaRPr lang="en-US" altLang="ja-JP" sz="1400">
              <a:solidFill>
                <a:schemeClr val="tx1"/>
              </a:solidFill>
              <a:latin typeface="Times New Roman" panose="02020603050405020304" pitchFamily="18" charset="0"/>
            </a:endParaRPr>
          </a:p>
        </p:txBody>
      </p:sp>
      <p:sp>
        <p:nvSpPr>
          <p:cNvPr id="76803" name="Line 2">
            <a:extLst>
              <a:ext uri="{FF2B5EF4-FFF2-40B4-BE49-F238E27FC236}">
                <a16:creationId xmlns:a16="http://schemas.microsoft.com/office/drawing/2014/main" id="{032B89C6-BBBC-398B-381A-60DB4A605C12}"/>
              </a:ext>
            </a:extLst>
          </p:cNvPr>
          <p:cNvSpPr>
            <a:spLocks noChangeShapeType="1"/>
          </p:cNvSpPr>
          <p:nvPr/>
        </p:nvSpPr>
        <p:spPr bwMode="auto">
          <a:xfrm>
            <a:off x="914400" y="5867400"/>
            <a:ext cx="71628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804" name="Line 3">
            <a:extLst>
              <a:ext uri="{FF2B5EF4-FFF2-40B4-BE49-F238E27FC236}">
                <a16:creationId xmlns:a16="http://schemas.microsoft.com/office/drawing/2014/main" id="{BD357618-CC21-049F-131D-F1B8CBD9FC30}"/>
              </a:ext>
            </a:extLst>
          </p:cNvPr>
          <p:cNvSpPr>
            <a:spLocks noChangeShapeType="1"/>
          </p:cNvSpPr>
          <p:nvPr/>
        </p:nvSpPr>
        <p:spPr bwMode="auto">
          <a:xfrm flipV="1">
            <a:off x="914400" y="685800"/>
            <a:ext cx="0" cy="5181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805" name="Text Box 4">
            <a:extLst>
              <a:ext uri="{FF2B5EF4-FFF2-40B4-BE49-F238E27FC236}">
                <a16:creationId xmlns:a16="http://schemas.microsoft.com/office/drawing/2014/main" id="{2F23F532-0BDE-DE30-FB6E-10524CE8E4D8}"/>
              </a:ext>
            </a:extLst>
          </p:cNvPr>
          <p:cNvSpPr txBox="1">
            <a:spLocks noChangeArrowheads="1"/>
          </p:cNvSpPr>
          <p:nvPr/>
        </p:nvSpPr>
        <p:spPr bwMode="auto">
          <a:xfrm>
            <a:off x="7620000" y="5851525"/>
            <a:ext cx="1403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sz="2400" b="1">
                <a:solidFill>
                  <a:schemeClr val="tx1"/>
                </a:solidFill>
              </a:rPr>
              <a:t>労働投入</a:t>
            </a:r>
          </a:p>
        </p:txBody>
      </p:sp>
      <p:sp>
        <p:nvSpPr>
          <p:cNvPr id="76806" name="Text Box 5">
            <a:extLst>
              <a:ext uri="{FF2B5EF4-FFF2-40B4-BE49-F238E27FC236}">
                <a16:creationId xmlns:a16="http://schemas.microsoft.com/office/drawing/2014/main" id="{3BDFD4D7-8094-AB51-C1B0-0904B37AD329}"/>
              </a:ext>
            </a:extLst>
          </p:cNvPr>
          <p:cNvSpPr txBox="1">
            <a:spLocks noChangeArrowheads="1"/>
          </p:cNvSpPr>
          <p:nvPr/>
        </p:nvSpPr>
        <p:spPr bwMode="auto">
          <a:xfrm>
            <a:off x="8001000" y="5410200"/>
            <a:ext cx="5175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2800" i="1">
                <a:solidFill>
                  <a:schemeClr val="tx1"/>
                </a:solidFill>
              </a:rPr>
              <a:t>a</a:t>
            </a:r>
            <a:r>
              <a:rPr lang="en-US" altLang="ja-JP" sz="2800" baseline="-25000">
                <a:solidFill>
                  <a:schemeClr val="tx1"/>
                </a:solidFill>
              </a:rPr>
              <a:t>0</a:t>
            </a:r>
          </a:p>
        </p:txBody>
      </p:sp>
      <p:sp>
        <p:nvSpPr>
          <p:cNvPr id="76807" name="Text Box 6">
            <a:extLst>
              <a:ext uri="{FF2B5EF4-FFF2-40B4-BE49-F238E27FC236}">
                <a16:creationId xmlns:a16="http://schemas.microsoft.com/office/drawing/2014/main" id="{1FF69B2C-4EC8-498E-3AFE-77A89FCC2EB3}"/>
              </a:ext>
            </a:extLst>
          </p:cNvPr>
          <p:cNvSpPr txBox="1">
            <a:spLocks noChangeArrowheads="1"/>
          </p:cNvSpPr>
          <p:nvPr/>
        </p:nvSpPr>
        <p:spPr bwMode="auto">
          <a:xfrm>
            <a:off x="762000" y="304800"/>
            <a:ext cx="512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2400" i="1">
                <a:solidFill>
                  <a:schemeClr val="tx1"/>
                </a:solidFill>
              </a:rPr>
              <a:t>a</a:t>
            </a:r>
            <a:r>
              <a:rPr lang="en-US" altLang="ja-JP" sz="2400" i="1" baseline="-25000">
                <a:solidFill>
                  <a:schemeClr val="tx1"/>
                </a:solidFill>
              </a:rPr>
              <a:t>G</a:t>
            </a:r>
          </a:p>
        </p:txBody>
      </p:sp>
      <p:sp>
        <p:nvSpPr>
          <p:cNvPr id="76808" name="Line 7">
            <a:extLst>
              <a:ext uri="{FF2B5EF4-FFF2-40B4-BE49-F238E27FC236}">
                <a16:creationId xmlns:a16="http://schemas.microsoft.com/office/drawing/2014/main" id="{7BAE402E-F262-9684-169B-14ED6043DC4E}"/>
              </a:ext>
            </a:extLst>
          </p:cNvPr>
          <p:cNvSpPr>
            <a:spLocks noChangeShapeType="1"/>
          </p:cNvSpPr>
          <p:nvPr/>
        </p:nvSpPr>
        <p:spPr bwMode="auto">
          <a:xfrm>
            <a:off x="914400" y="1905000"/>
            <a:ext cx="1981200" cy="39624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809" name="Line 8">
            <a:extLst>
              <a:ext uri="{FF2B5EF4-FFF2-40B4-BE49-F238E27FC236}">
                <a16:creationId xmlns:a16="http://schemas.microsoft.com/office/drawing/2014/main" id="{08D4471C-5135-DD79-C01A-815624477A7F}"/>
              </a:ext>
            </a:extLst>
          </p:cNvPr>
          <p:cNvSpPr>
            <a:spLocks noChangeShapeType="1"/>
          </p:cNvSpPr>
          <p:nvPr/>
        </p:nvSpPr>
        <p:spPr bwMode="auto">
          <a:xfrm>
            <a:off x="914400" y="1905000"/>
            <a:ext cx="6019800" cy="39624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810" name="Oval 9">
            <a:extLst>
              <a:ext uri="{FF2B5EF4-FFF2-40B4-BE49-F238E27FC236}">
                <a16:creationId xmlns:a16="http://schemas.microsoft.com/office/drawing/2014/main" id="{0345673B-3F59-6D79-0ABD-037F41DE75DE}"/>
              </a:ext>
            </a:extLst>
          </p:cNvPr>
          <p:cNvSpPr>
            <a:spLocks noChangeArrowheads="1"/>
          </p:cNvSpPr>
          <p:nvPr/>
        </p:nvSpPr>
        <p:spPr bwMode="auto">
          <a:xfrm flipV="1">
            <a:off x="2362200" y="4876800"/>
            <a:ext cx="179388" cy="17938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endParaRPr lang="ja-JP" altLang="en-US"/>
          </a:p>
        </p:txBody>
      </p:sp>
      <p:sp>
        <p:nvSpPr>
          <p:cNvPr id="76811" name="Oval 10">
            <a:extLst>
              <a:ext uri="{FF2B5EF4-FFF2-40B4-BE49-F238E27FC236}">
                <a16:creationId xmlns:a16="http://schemas.microsoft.com/office/drawing/2014/main" id="{54BD485A-00AB-285E-2F9B-BEF3E72371A2}"/>
              </a:ext>
            </a:extLst>
          </p:cNvPr>
          <p:cNvSpPr>
            <a:spLocks noChangeArrowheads="1"/>
          </p:cNvSpPr>
          <p:nvPr/>
        </p:nvSpPr>
        <p:spPr bwMode="auto">
          <a:xfrm>
            <a:off x="4648200" y="2971800"/>
            <a:ext cx="179388" cy="179388"/>
          </a:xfrm>
          <a:prstGeom prst="ellipse">
            <a:avLst/>
          </a:prstGeom>
          <a:solidFill>
            <a:schemeClr val="bg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endParaRPr lang="ja-JP" altLang="en-US"/>
          </a:p>
        </p:txBody>
      </p:sp>
      <p:sp>
        <p:nvSpPr>
          <p:cNvPr id="76812" name="Line 11">
            <a:extLst>
              <a:ext uri="{FF2B5EF4-FFF2-40B4-BE49-F238E27FC236}">
                <a16:creationId xmlns:a16="http://schemas.microsoft.com/office/drawing/2014/main" id="{770833E1-A483-4D89-8FFB-339A32D03A63}"/>
              </a:ext>
            </a:extLst>
          </p:cNvPr>
          <p:cNvSpPr>
            <a:spLocks noChangeShapeType="1"/>
          </p:cNvSpPr>
          <p:nvPr/>
        </p:nvSpPr>
        <p:spPr bwMode="auto">
          <a:xfrm>
            <a:off x="914400" y="1447800"/>
            <a:ext cx="6629400" cy="4419600"/>
          </a:xfrm>
          <a:prstGeom prst="line">
            <a:avLst/>
          </a:prstGeom>
          <a:noFill/>
          <a:ln w="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813" name="Line 12">
            <a:extLst>
              <a:ext uri="{FF2B5EF4-FFF2-40B4-BE49-F238E27FC236}">
                <a16:creationId xmlns:a16="http://schemas.microsoft.com/office/drawing/2014/main" id="{C379E954-DEC4-5ABF-E853-6E0405F2B5AC}"/>
              </a:ext>
            </a:extLst>
          </p:cNvPr>
          <p:cNvSpPr>
            <a:spLocks noChangeShapeType="1"/>
          </p:cNvSpPr>
          <p:nvPr/>
        </p:nvSpPr>
        <p:spPr bwMode="auto">
          <a:xfrm>
            <a:off x="914400" y="2362200"/>
            <a:ext cx="5334000" cy="3505200"/>
          </a:xfrm>
          <a:prstGeom prst="line">
            <a:avLst/>
          </a:prstGeom>
          <a:noFill/>
          <a:ln w="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814" name="Oval 13">
            <a:extLst>
              <a:ext uri="{FF2B5EF4-FFF2-40B4-BE49-F238E27FC236}">
                <a16:creationId xmlns:a16="http://schemas.microsoft.com/office/drawing/2014/main" id="{1368930D-7C2F-0181-95A2-9C3F5EAD0CDF}"/>
              </a:ext>
            </a:extLst>
          </p:cNvPr>
          <p:cNvSpPr>
            <a:spLocks noChangeArrowheads="1"/>
          </p:cNvSpPr>
          <p:nvPr/>
        </p:nvSpPr>
        <p:spPr bwMode="auto">
          <a:xfrm>
            <a:off x="3581400" y="4114800"/>
            <a:ext cx="179388" cy="17938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endParaRPr lang="ja-JP" altLang="en-US"/>
          </a:p>
        </p:txBody>
      </p:sp>
      <p:sp>
        <p:nvSpPr>
          <p:cNvPr id="76815" name="Oval 14">
            <a:extLst>
              <a:ext uri="{FF2B5EF4-FFF2-40B4-BE49-F238E27FC236}">
                <a16:creationId xmlns:a16="http://schemas.microsoft.com/office/drawing/2014/main" id="{E06AE956-0D8D-20BB-2C00-F118A8A37E7B}"/>
              </a:ext>
            </a:extLst>
          </p:cNvPr>
          <p:cNvSpPr>
            <a:spLocks noChangeArrowheads="1"/>
          </p:cNvSpPr>
          <p:nvPr/>
        </p:nvSpPr>
        <p:spPr bwMode="auto">
          <a:xfrm>
            <a:off x="3922713" y="3849688"/>
            <a:ext cx="179387" cy="179387"/>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endParaRPr lang="ja-JP" altLang="en-US"/>
          </a:p>
        </p:txBody>
      </p:sp>
      <p:sp>
        <p:nvSpPr>
          <p:cNvPr id="76816" name="Oval 15">
            <a:extLst>
              <a:ext uri="{FF2B5EF4-FFF2-40B4-BE49-F238E27FC236}">
                <a16:creationId xmlns:a16="http://schemas.microsoft.com/office/drawing/2014/main" id="{AA1581D8-4B81-7F50-FD82-DC9493C85683}"/>
              </a:ext>
            </a:extLst>
          </p:cNvPr>
          <p:cNvSpPr>
            <a:spLocks noChangeArrowheads="1"/>
          </p:cNvSpPr>
          <p:nvPr/>
        </p:nvSpPr>
        <p:spPr bwMode="auto">
          <a:xfrm>
            <a:off x="3124200" y="4419600"/>
            <a:ext cx="179388" cy="17938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endParaRPr lang="ja-JP" altLang="en-US"/>
          </a:p>
        </p:txBody>
      </p:sp>
      <p:sp>
        <p:nvSpPr>
          <p:cNvPr id="76817" name="Freeform 16">
            <a:extLst>
              <a:ext uri="{FF2B5EF4-FFF2-40B4-BE49-F238E27FC236}">
                <a16:creationId xmlns:a16="http://schemas.microsoft.com/office/drawing/2014/main" id="{012BD8C0-7C28-C1CC-1D8A-61CCC8536A73}"/>
              </a:ext>
            </a:extLst>
          </p:cNvPr>
          <p:cNvSpPr>
            <a:spLocks/>
          </p:cNvSpPr>
          <p:nvPr/>
        </p:nvSpPr>
        <p:spPr bwMode="auto">
          <a:xfrm>
            <a:off x="2819400" y="3124200"/>
            <a:ext cx="1828800" cy="1600200"/>
          </a:xfrm>
          <a:custGeom>
            <a:avLst/>
            <a:gdLst>
              <a:gd name="T0" fmla="*/ 2147483646 w 1104"/>
              <a:gd name="T1" fmla="*/ 0 h 960"/>
              <a:gd name="T2" fmla="*/ 2147483646 w 1104"/>
              <a:gd name="T3" fmla="*/ 2147483646 h 960"/>
              <a:gd name="T4" fmla="*/ 0 w 1104"/>
              <a:gd name="T5" fmla="*/ 2147483646 h 960"/>
              <a:gd name="T6" fmla="*/ 0 60000 65536"/>
              <a:gd name="T7" fmla="*/ 0 60000 65536"/>
              <a:gd name="T8" fmla="*/ 0 60000 65536"/>
            </a:gdLst>
            <a:ahLst/>
            <a:cxnLst>
              <a:cxn ang="T6">
                <a:pos x="T0" y="T1"/>
              </a:cxn>
              <a:cxn ang="T7">
                <a:pos x="T2" y="T3"/>
              </a:cxn>
              <a:cxn ang="T8">
                <a:pos x="T4" y="T5"/>
              </a:cxn>
            </a:cxnLst>
            <a:rect l="0" t="0" r="r" b="b"/>
            <a:pathLst>
              <a:path w="1104" h="960">
                <a:moveTo>
                  <a:pt x="1104" y="0"/>
                </a:moveTo>
                <a:cubicBezTo>
                  <a:pt x="980" y="184"/>
                  <a:pt x="856" y="368"/>
                  <a:pt x="672" y="528"/>
                </a:cubicBezTo>
                <a:cubicBezTo>
                  <a:pt x="488" y="688"/>
                  <a:pt x="244" y="824"/>
                  <a:pt x="0" y="960"/>
                </a:cubicBezTo>
              </a:path>
            </a:pathLst>
          </a:custGeom>
          <a:noFill/>
          <a:ln w="25400" cap="flat">
            <a:solidFill>
              <a:srgbClr val="0000FF"/>
            </a:solidFill>
            <a:prstDash val="dash"/>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818" name="Oval 17">
            <a:extLst>
              <a:ext uri="{FF2B5EF4-FFF2-40B4-BE49-F238E27FC236}">
                <a16:creationId xmlns:a16="http://schemas.microsoft.com/office/drawing/2014/main" id="{B4E9FB46-C653-DDCB-5857-317603C41312}"/>
              </a:ext>
            </a:extLst>
          </p:cNvPr>
          <p:cNvSpPr>
            <a:spLocks noChangeArrowheads="1"/>
          </p:cNvSpPr>
          <p:nvPr/>
        </p:nvSpPr>
        <p:spPr bwMode="auto">
          <a:xfrm>
            <a:off x="4191000" y="3581400"/>
            <a:ext cx="179388" cy="17938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endParaRPr lang="ja-JP" altLang="en-US"/>
          </a:p>
        </p:txBody>
      </p:sp>
      <p:sp>
        <p:nvSpPr>
          <p:cNvPr id="76819" name="Text Box 18">
            <a:extLst>
              <a:ext uri="{FF2B5EF4-FFF2-40B4-BE49-F238E27FC236}">
                <a16:creationId xmlns:a16="http://schemas.microsoft.com/office/drawing/2014/main" id="{2FA140E2-4598-D009-FB67-822820B07423}"/>
              </a:ext>
            </a:extLst>
          </p:cNvPr>
          <p:cNvSpPr txBox="1">
            <a:spLocks noChangeArrowheads="1"/>
          </p:cNvSpPr>
          <p:nvPr/>
        </p:nvSpPr>
        <p:spPr bwMode="auto">
          <a:xfrm>
            <a:off x="4800600" y="2895600"/>
            <a:ext cx="712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1800" b="1">
                <a:solidFill>
                  <a:schemeClr val="tx1"/>
                </a:solidFill>
              </a:rPr>
              <a:t>T</a:t>
            </a:r>
            <a:r>
              <a:rPr lang="en-US" altLang="ja-JP" sz="1800" b="1" baseline="30000">
                <a:solidFill>
                  <a:schemeClr val="tx1"/>
                </a:solidFill>
              </a:rPr>
              <a:t>B</a:t>
            </a:r>
            <a:r>
              <a:rPr lang="en-US" altLang="ja-JP" sz="1800" b="1">
                <a:solidFill>
                  <a:schemeClr val="tx1"/>
                </a:solidFill>
              </a:rPr>
              <a:t>(1)</a:t>
            </a:r>
          </a:p>
        </p:txBody>
      </p:sp>
      <p:sp>
        <p:nvSpPr>
          <p:cNvPr id="76820" name="Text Box 19">
            <a:extLst>
              <a:ext uri="{FF2B5EF4-FFF2-40B4-BE49-F238E27FC236}">
                <a16:creationId xmlns:a16="http://schemas.microsoft.com/office/drawing/2014/main" id="{C43439EC-C510-B8AB-5FFB-BD871827D502}"/>
              </a:ext>
            </a:extLst>
          </p:cNvPr>
          <p:cNvSpPr txBox="1">
            <a:spLocks noChangeArrowheads="1"/>
          </p:cNvSpPr>
          <p:nvPr/>
        </p:nvSpPr>
        <p:spPr bwMode="auto">
          <a:xfrm>
            <a:off x="4343400" y="3429000"/>
            <a:ext cx="712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1800" b="1">
                <a:solidFill>
                  <a:schemeClr val="tx1"/>
                </a:solidFill>
              </a:rPr>
              <a:t>T</a:t>
            </a:r>
            <a:r>
              <a:rPr lang="en-US" altLang="ja-JP" sz="1800" b="1" baseline="30000">
                <a:solidFill>
                  <a:schemeClr val="tx1"/>
                </a:solidFill>
              </a:rPr>
              <a:t>B</a:t>
            </a:r>
            <a:r>
              <a:rPr lang="en-US" altLang="ja-JP" sz="1800" b="1">
                <a:solidFill>
                  <a:schemeClr val="tx1"/>
                </a:solidFill>
              </a:rPr>
              <a:t>(2)</a:t>
            </a:r>
          </a:p>
        </p:txBody>
      </p:sp>
      <p:sp>
        <p:nvSpPr>
          <p:cNvPr id="76821" name="Text Box 20">
            <a:extLst>
              <a:ext uri="{FF2B5EF4-FFF2-40B4-BE49-F238E27FC236}">
                <a16:creationId xmlns:a16="http://schemas.microsoft.com/office/drawing/2014/main" id="{AEF4C15D-B293-C0BB-F7D8-5DF3B22D3241}"/>
              </a:ext>
            </a:extLst>
          </p:cNvPr>
          <p:cNvSpPr txBox="1">
            <a:spLocks noChangeArrowheads="1"/>
          </p:cNvSpPr>
          <p:nvPr/>
        </p:nvSpPr>
        <p:spPr bwMode="auto">
          <a:xfrm>
            <a:off x="4114800" y="3810000"/>
            <a:ext cx="712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1800" b="1">
                <a:solidFill>
                  <a:schemeClr val="tx1"/>
                </a:solidFill>
              </a:rPr>
              <a:t>T</a:t>
            </a:r>
            <a:r>
              <a:rPr lang="en-US" altLang="ja-JP" sz="1800" b="1" baseline="30000">
                <a:solidFill>
                  <a:schemeClr val="tx1"/>
                </a:solidFill>
              </a:rPr>
              <a:t>B</a:t>
            </a:r>
            <a:r>
              <a:rPr lang="en-US" altLang="ja-JP" sz="1800" b="1">
                <a:solidFill>
                  <a:schemeClr val="tx1"/>
                </a:solidFill>
              </a:rPr>
              <a:t>(3)</a:t>
            </a:r>
          </a:p>
        </p:txBody>
      </p:sp>
      <p:sp>
        <p:nvSpPr>
          <p:cNvPr id="76822" name="Text Box 21">
            <a:extLst>
              <a:ext uri="{FF2B5EF4-FFF2-40B4-BE49-F238E27FC236}">
                <a16:creationId xmlns:a16="http://schemas.microsoft.com/office/drawing/2014/main" id="{4311AF12-C414-2E92-301B-625F4780350F}"/>
              </a:ext>
            </a:extLst>
          </p:cNvPr>
          <p:cNvSpPr txBox="1">
            <a:spLocks noChangeArrowheads="1"/>
          </p:cNvSpPr>
          <p:nvPr/>
        </p:nvSpPr>
        <p:spPr bwMode="auto">
          <a:xfrm>
            <a:off x="3733800" y="4114800"/>
            <a:ext cx="712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1800" b="1">
                <a:solidFill>
                  <a:schemeClr val="tx1"/>
                </a:solidFill>
              </a:rPr>
              <a:t>T</a:t>
            </a:r>
            <a:r>
              <a:rPr lang="en-US" altLang="ja-JP" sz="1800" b="1" baseline="30000">
                <a:solidFill>
                  <a:schemeClr val="tx1"/>
                </a:solidFill>
              </a:rPr>
              <a:t>B</a:t>
            </a:r>
            <a:r>
              <a:rPr lang="en-US" altLang="ja-JP" sz="1800" b="1">
                <a:solidFill>
                  <a:schemeClr val="tx1"/>
                </a:solidFill>
              </a:rPr>
              <a:t>(4)</a:t>
            </a:r>
          </a:p>
        </p:txBody>
      </p:sp>
      <p:sp>
        <p:nvSpPr>
          <p:cNvPr id="76823" name="Text Box 22">
            <a:extLst>
              <a:ext uri="{FF2B5EF4-FFF2-40B4-BE49-F238E27FC236}">
                <a16:creationId xmlns:a16="http://schemas.microsoft.com/office/drawing/2014/main" id="{EB0F0C82-B00B-70E6-035D-4D9B12CC2DF0}"/>
              </a:ext>
            </a:extLst>
          </p:cNvPr>
          <p:cNvSpPr txBox="1">
            <a:spLocks noChangeArrowheads="1"/>
          </p:cNvSpPr>
          <p:nvPr/>
        </p:nvSpPr>
        <p:spPr bwMode="auto">
          <a:xfrm>
            <a:off x="3276600" y="4419600"/>
            <a:ext cx="712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1800" b="1">
                <a:solidFill>
                  <a:schemeClr val="tx1"/>
                </a:solidFill>
              </a:rPr>
              <a:t>T</a:t>
            </a:r>
            <a:r>
              <a:rPr lang="en-US" altLang="ja-JP" sz="1800" b="1" baseline="30000">
                <a:solidFill>
                  <a:schemeClr val="tx1"/>
                </a:solidFill>
              </a:rPr>
              <a:t>B</a:t>
            </a:r>
            <a:r>
              <a:rPr lang="en-US" altLang="ja-JP" sz="1800" b="1">
                <a:solidFill>
                  <a:schemeClr val="tx1"/>
                </a:solidFill>
              </a:rPr>
              <a:t>(5)</a:t>
            </a:r>
          </a:p>
        </p:txBody>
      </p:sp>
      <p:sp>
        <p:nvSpPr>
          <p:cNvPr id="76824" name="Text Box 23">
            <a:extLst>
              <a:ext uri="{FF2B5EF4-FFF2-40B4-BE49-F238E27FC236}">
                <a16:creationId xmlns:a16="http://schemas.microsoft.com/office/drawing/2014/main" id="{85505370-2724-FB84-C8F1-64DB7D1C42A5}"/>
              </a:ext>
            </a:extLst>
          </p:cNvPr>
          <p:cNvSpPr txBox="1">
            <a:spLocks noChangeArrowheads="1"/>
          </p:cNvSpPr>
          <p:nvPr/>
        </p:nvSpPr>
        <p:spPr bwMode="auto">
          <a:xfrm>
            <a:off x="1905000" y="5029200"/>
            <a:ext cx="4333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1800" b="1">
                <a:solidFill>
                  <a:schemeClr val="tx1"/>
                </a:solidFill>
              </a:rPr>
              <a:t>T</a:t>
            </a:r>
            <a:r>
              <a:rPr lang="en-US" altLang="ja-JP" sz="1800" b="1" baseline="30000">
                <a:solidFill>
                  <a:schemeClr val="tx1"/>
                </a:solidFill>
              </a:rPr>
              <a:t>A</a:t>
            </a:r>
            <a:endParaRPr lang="en-US" altLang="ja-JP" sz="1800" b="1">
              <a:solidFill>
                <a:schemeClr val="tx1"/>
              </a:solidFill>
            </a:endParaRPr>
          </a:p>
        </p:txBody>
      </p:sp>
      <p:sp>
        <p:nvSpPr>
          <p:cNvPr id="76825" name="Text Box 24">
            <a:extLst>
              <a:ext uri="{FF2B5EF4-FFF2-40B4-BE49-F238E27FC236}">
                <a16:creationId xmlns:a16="http://schemas.microsoft.com/office/drawing/2014/main" id="{4117EE72-F239-9983-28A6-1B23E64CF987}"/>
              </a:ext>
            </a:extLst>
          </p:cNvPr>
          <p:cNvSpPr txBox="1">
            <a:spLocks noChangeArrowheads="1"/>
          </p:cNvSpPr>
          <p:nvPr/>
        </p:nvSpPr>
        <p:spPr bwMode="auto">
          <a:xfrm>
            <a:off x="5867400" y="1066800"/>
            <a:ext cx="238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1800">
                <a:solidFill>
                  <a:schemeClr val="tx1"/>
                </a:solidFill>
              </a:rPr>
              <a:t>T</a:t>
            </a:r>
            <a:r>
              <a:rPr lang="en-US" altLang="ja-JP" sz="1800" baseline="30000">
                <a:solidFill>
                  <a:schemeClr val="tx1"/>
                </a:solidFill>
              </a:rPr>
              <a:t>A</a:t>
            </a:r>
            <a:r>
              <a:rPr lang="en-US" altLang="ja-JP" sz="1800">
                <a:solidFill>
                  <a:schemeClr val="tx1"/>
                </a:solidFill>
              </a:rPr>
              <a:t>: </a:t>
            </a:r>
            <a:r>
              <a:rPr lang="ja-JP" altLang="en-US" sz="1800">
                <a:solidFill>
                  <a:schemeClr val="tx1"/>
                </a:solidFill>
              </a:rPr>
              <a:t>先進国の投入係数</a:t>
            </a:r>
            <a:endParaRPr lang="ja-JP" altLang="en-US" sz="1800" baseline="30000">
              <a:solidFill>
                <a:schemeClr val="tx1"/>
              </a:solidFill>
            </a:endParaRPr>
          </a:p>
        </p:txBody>
      </p:sp>
      <p:sp>
        <p:nvSpPr>
          <p:cNvPr id="76826" name="Text Box 25">
            <a:extLst>
              <a:ext uri="{FF2B5EF4-FFF2-40B4-BE49-F238E27FC236}">
                <a16:creationId xmlns:a16="http://schemas.microsoft.com/office/drawing/2014/main" id="{6EACD832-8CFE-0BE8-F904-4DBBEA82EF86}"/>
              </a:ext>
            </a:extLst>
          </p:cNvPr>
          <p:cNvSpPr txBox="1">
            <a:spLocks noChangeArrowheads="1"/>
          </p:cNvSpPr>
          <p:nvPr/>
        </p:nvSpPr>
        <p:spPr bwMode="auto">
          <a:xfrm>
            <a:off x="5943600" y="1600200"/>
            <a:ext cx="2757488"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1800">
                <a:solidFill>
                  <a:schemeClr val="tx1"/>
                </a:solidFill>
              </a:rPr>
              <a:t>T</a:t>
            </a:r>
            <a:r>
              <a:rPr lang="en-US" altLang="ja-JP" sz="1800" baseline="30000">
                <a:solidFill>
                  <a:schemeClr val="tx1"/>
                </a:solidFill>
              </a:rPr>
              <a:t>B</a:t>
            </a:r>
            <a:r>
              <a:rPr lang="en-US" altLang="ja-JP" sz="1800">
                <a:solidFill>
                  <a:schemeClr val="tx1"/>
                </a:solidFill>
              </a:rPr>
              <a:t>:</a:t>
            </a:r>
            <a:r>
              <a:rPr lang="ja-JP" altLang="en-US" sz="1800">
                <a:solidFill>
                  <a:schemeClr val="tx1"/>
                </a:solidFill>
              </a:rPr>
              <a:t>追い上げ国の投入係数</a:t>
            </a:r>
          </a:p>
          <a:p>
            <a:r>
              <a:rPr lang="en-US" altLang="ja-JP" sz="1800">
                <a:solidFill>
                  <a:schemeClr val="tx1"/>
                </a:solidFill>
              </a:rPr>
              <a:t>T</a:t>
            </a:r>
            <a:r>
              <a:rPr lang="en-US" altLang="ja-JP" sz="1800" baseline="30000">
                <a:solidFill>
                  <a:schemeClr val="tx1"/>
                </a:solidFill>
              </a:rPr>
              <a:t>B</a:t>
            </a:r>
            <a:r>
              <a:rPr lang="en-US" altLang="ja-JP" sz="1800">
                <a:solidFill>
                  <a:schemeClr val="tx1"/>
                </a:solidFill>
              </a:rPr>
              <a:t>(1): </a:t>
            </a:r>
            <a:r>
              <a:rPr lang="ja-JP" altLang="en-US" sz="1800">
                <a:solidFill>
                  <a:schemeClr val="tx1"/>
                </a:solidFill>
              </a:rPr>
              <a:t>試行段階</a:t>
            </a:r>
          </a:p>
          <a:p>
            <a:r>
              <a:rPr lang="en-US" altLang="ja-JP" sz="1800">
                <a:solidFill>
                  <a:schemeClr val="tx1"/>
                </a:solidFill>
              </a:rPr>
              <a:t>T</a:t>
            </a:r>
            <a:r>
              <a:rPr lang="en-US" altLang="ja-JP" sz="1800" baseline="30000">
                <a:solidFill>
                  <a:schemeClr val="tx1"/>
                </a:solidFill>
              </a:rPr>
              <a:t>B</a:t>
            </a:r>
            <a:r>
              <a:rPr lang="en-US" altLang="ja-JP" sz="1800">
                <a:solidFill>
                  <a:schemeClr val="tx1"/>
                </a:solidFill>
              </a:rPr>
              <a:t>(2): </a:t>
            </a:r>
            <a:r>
              <a:rPr lang="ja-JP" altLang="en-US" sz="1800">
                <a:solidFill>
                  <a:schemeClr val="tx1"/>
                </a:solidFill>
              </a:rPr>
              <a:t>生産開始点</a:t>
            </a:r>
          </a:p>
          <a:p>
            <a:r>
              <a:rPr lang="en-US" altLang="ja-JP" sz="1800">
                <a:solidFill>
                  <a:schemeClr val="tx1"/>
                </a:solidFill>
              </a:rPr>
              <a:t>T</a:t>
            </a:r>
            <a:r>
              <a:rPr lang="en-US" altLang="ja-JP" sz="1800" baseline="30000">
                <a:solidFill>
                  <a:schemeClr val="tx1"/>
                </a:solidFill>
              </a:rPr>
              <a:t>B</a:t>
            </a:r>
            <a:r>
              <a:rPr lang="en-US" altLang="ja-JP" sz="1800">
                <a:solidFill>
                  <a:schemeClr val="tx1"/>
                </a:solidFill>
              </a:rPr>
              <a:t>(3) : </a:t>
            </a:r>
            <a:r>
              <a:rPr lang="ja-JP" altLang="en-US" sz="1800">
                <a:solidFill>
                  <a:schemeClr val="tx1"/>
                </a:solidFill>
              </a:rPr>
              <a:t>国際水準</a:t>
            </a:r>
          </a:p>
          <a:p>
            <a:r>
              <a:rPr lang="en-US" altLang="ja-JP" sz="1800">
                <a:solidFill>
                  <a:schemeClr val="tx1"/>
                </a:solidFill>
              </a:rPr>
              <a:t>T</a:t>
            </a:r>
            <a:r>
              <a:rPr lang="en-US" altLang="ja-JP" sz="1800" baseline="30000">
                <a:solidFill>
                  <a:schemeClr val="tx1"/>
                </a:solidFill>
              </a:rPr>
              <a:t>B</a:t>
            </a:r>
            <a:r>
              <a:rPr lang="en-US" altLang="ja-JP" sz="1800">
                <a:solidFill>
                  <a:schemeClr val="tx1"/>
                </a:solidFill>
              </a:rPr>
              <a:t>(4): </a:t>
            </a:r>
            <a:r>
              <a:rPr lang="ja-JP" altLang="en-US" sz="1800">
                <a:solidFill>
                  <a:schemeClr val="tx1"/>
                </a:solidFill>
              </a:rPr>
              <a:t>輸出開始</a:t>
            </a:r>
          </a:p>
        </p:txBody>
      </p:sp>
      <p:sp>
        <p:nvSpPr>
          <p:cNvPr id="76827" name="Text Box 26">
            <a:extLst>
              <a:ext uri="{FF2B5EF4-FFF2-40B4-BE49-F238E27FC236}">
                <a16:creationId xmlns:a16="http://schemas.microsoft.com/office/drawing/2014/main" id="{384E10EA-E21B-43AC-8EDF-200DE006C5C9}"/>
              </a:ext>
            </a:extLst>
          </p:cNvPr>
          <p:cNvSpPr txBox="1">
            <a:spLocks noChangeArrowheads="1"/>
          </p:cNvSpPr>
          <p:nvPr/>
        </p:nvSpPr>
        <p:spPr bwMode="auto">
          <a:xfrm rot="1860000">
            <a:off x="5634038" y="4570413"/>
            <a:ext cx="110807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sz="1800">
                <a:solidFill>
                  <a:schemeClr val="tx1"/>
                </a:solidFill>
              </a:rPr>
              <a:t>生産開始</a:t>
            </a:r>
            <a:endParaRPr lang="en-US" altLang="ja-JP" sz="1800">
              <a:solidFill>
                <a:schemeClr val="tx1"/>
              </a:solidFill>
            </a:endParaRPr>
          </a:p>
        </p:txBody>
      </p:sp>
      <p:sp>
        <p:nvSpPr>
          <p:cNvPr id="76828" name="Text Box 27">
            <a:extLst>
              <a:ext uri="{FF2B5EF4-FFF2-40B4-BE49-F238E27FC236}">
                <a16:creationId xmlns:a16="http://schemas.microsoft.com/office/drawing/2014/main" id="{A96AB134-0FEF-6244-FBD9-87EA1737833E}"/>
              </a:ext>
            </a:extLst>
          </p:cNvPr>
          <p:cNvSpPr txBox="1">
            <a:spLocks noChangeArrowheads="1"/>
          </p:cNvSpPr>
          <p:nvPr/>
        </p:nvSpPr>
        <p:spPr bwMode="auto">
          <a:xfrm rot="1920000">
            <a:off x="3886200" y="5027613"/>
            <a:ext cx="219392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sz="1800">
                <a:solidFill>
                  <a:schemeClr val="tx1"/>
                </a:solidFill>
              </a:rPr>
              <a:t>輸出への障壁</a:t>
            </a:r>
            <a:endParaRPr lang="en-US" altLang="ja-JP" sz="1800">
              <a:solidFill>
                <a:schemeClr val="tx1"/>
              </a:solidFill>
            </a:endParaRPr>
          </a:p>
        </p:txBody>
      </p:sp>
      <p:sp>
        <p:nvSpPr>
          <p:cNvPr id="76829" name="Text Box 28">
            <a:extLst>
              <a:ext uri="{FF2B5EF4-FFF2-40B4-BE49-F238E27FC236}">
                <a16:creationId xmlns:a16="http://schemas.microsoft.com/office/drawing/2014/main" id="{D3AE4D89-46E8-5839-4AD6-64F866A5B13B}"/>
              </a:ext>
            </a:extLst>
          </p:cNvPr>
          <p:cNvSpPr txBox="1">
            <a:spLocks noChangeArrowheads="1"/>
          </p:cNvSpPr>
          <p:nvPr/>
        </p:nvSpPr>
        <p:spPr bwMode="auto">
          <a:xfrm>
            <a:off x="2667000" y="5943600"/>
            <a:ext cx="21447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2400" i="1">
                <a:solidFill>
                  <a:schemeClr val="tx1"/>
                </a:solidFill>
              </a:rPr>
              <a:t>a</a:t>
            </a:r>
            <a:r>
              <a:rPr lang="en-US" altLang="ja-JP" sz="2400" baseline="30000">
                <a:solidFill>
                  <a:schemeClr val="tx1"/>
                </a:solidFill>
              </a:rPr>
              <a:t>A</a:t>
            </a:r>
            <a:r>
              <a:rPr lang="en-US" altLang="ja-JP" sz="2400" baseline="-25000">
                <a:solidFill>
                  <a:schemeClr val="tx1"/>
                </a:solidFill>
              </a:rPr>
              <a:t>0</a:t>
            </a:r>
            <a:r>
              <a:rPr lang="en-US" altLang="ja-JP" sz="2400">
                <a:solidFill>
                  <a:schemeClr val="tx1"/>
                </a:solidFill>
              </a:rPr>
              <a:t>=</a:t>
            </a:r>
            <a:r>
              <a:rPr lang="en-US" altLang="ja-JP" sz="2400" i="1">
                <a:solidFill>
                  <a:schemeClr val="tx1"/>
                </a:solidFill>
              </a:rPr>
              <a:t>a</a:t>
            </a:r>
            <a:r>
              <a:rPr lang="en-US" altLang="ja-JP" sz="2400" baseline="30000">
                <a:solidFill>
                  <a:schemeClr val="tx1"/>
                </a:solidFill>
              </a:rPr>
              <a:t>B</a:t>
            </a:r>
            <a:r>
              <a:rPr lang="en-US" altLang="ja-JP" sz="2400" baseline="-25000">
                <a:solidFill>
                  <a:schemeClr val="tx1"/>
                </a:solidFill>
              </a:rPr>
              <a:t>0</a:t>
            </a:r>
            <a:r>
              <a:rPr lang="ja-JP" altLang="en-US" sz="2400">
                <a:solidFill>
                  <a:schemeClr val="tx1"/>
                </a:solidFill>
              </a:rPr>
              <a:t>・</a:t>
            </a:r>
            <a:r>
              <a:rPr lang="en-US" altLang="ja-JP" sz="2400" i="1">
                <a:solidFill>
                  <a:schemeClr val="tx1"/>
                </a:solidFill>
              </a:rPr>
              <a:t>w</a:t>
            </a:r>
            <a:r>
              <a:rPr lang="en-US" altLang="ja-JP" sz="2400" baseline="30000">
                <a:solidFill>
                  <a:schemeClr val="tx1"/>
                </a:solidFill>
              </a:rPr>
              <a:t>B</a:t>
            </a:r>
            <a:r>
              <a:rPr lang="en-US" altLang="ja-JP" sz="2400">
                <a:solidFill>
                  <a:schemeClr val="tx1"/>
                </a:solidFill>
              </a:rPr>
              <a:t>/</a:t>
            </a:r>
            <a:r>
              <a:rPr lang="en-US" altLang="ja-JP" sz="2400" i="1">
                <a:solidFill>
                  <a:schemeClr val="tx1"/>
                </a:solidFill>
              </a:rPr>
              <a:t>w</a:t>
            </a:r>
            <a:r>
              <a:rPr lang="en-US" altLang="ja-JP" sz="2400" baseline="30000">
                <a:solidFill>
                  <a:schemeClr val="tx1"/>
                </a:solidFill>
              </a:rPr>
              <a:t>A</a:t>
            </a:r>
          </a:p>
        </p:txBody>
      </p:sp>
      <p:sp>
        <p:nvSpPr>
          <p:cNvPr id="76830" name="Text Box 29">
            <a:extLst>
              <a:ext uri="{FF2B5EF4-FFF2-40B4-BE49-F238E27FC236}">
                <a16:creationId xmlns:a16="http://schemas.microsoft.com/office/drawing/2014/main" id="{A4C9430C-A610-D076-17FA-CB3BDE73ABF5}"/>
              </a:ext>
            </a:extLst>
          </p:cNvPr>
          <p:cNvSpPr txBox="1">
            <a:spLocks noChangeArrowheads="1"/>
          </p:cNvSpPr>
          <p:nvPr/>
        </p:nvSpPr>
        <p:spPr bwMode="auto">
          <a:xfrm>
            <a:off x="6629400" y="5867400"/>
            <a:ext cx="601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2400" i="1">
                <a:solidFill>
                  <a:schemeClr val="tx1"/>
                </a:solidFill>
              </a:rPr>
              <a:t>a</a:t>
            </a:r>
            <a:r>
              <a:rPr lang="en-US" altLang="ja-JP" sz="2400" baseline="30000">
                <a:solidFill>
                  <a:schemeClr val="tx1"/>
                </a:solidFill>
              </a:rPr>
              <a:t>B</a:t>
            </a:r>
            <a:r>
              <a:rPr lang="en-US" altLang="ja-JP" sz="2400" baseline="-25000">
                <a:solidFill>
                  <a:schemeClr val="tx1"/>
                </a:solidFill>
              </a:rPr>
              <a:t>0</a:t>
            </a:r>
            <a:endParaRPr lang="en-US" altLang="ja-JP" sz="2400" baseline="30000">
              <a:solidFill>
                <a:schemeClr val="tx1"/>
              </a:solidFill>
            </a:endParaRPr>
          </a:p>
        </p:txBody>
      </p:sp>
      <p:sp>
        <p:nvSpPr>
          <p:cNvPr id="76831" name="Text Box 30">
            <a:extLst>
              <a:ext uri="{FF2B5EF4-FFF2-40B4-BE49-F238E27FC236}">
                <a16:creationId xmlns:a16="http://schemas.microsoft.com/office/drawing/2014/main" id="{9D681BAD-8786-11C5-154B-53C201A382EB}"/>
              </a:ext>
            </a:extLst>
          </p:cNvPr>
          <p:cNvSpPr txBox="1">
            <a:spLocks noChangeArrowheads="1"/>
          </p:cNvSpPr>
          <p:nvPr/>
        </p:nvSpPr>
        <p:spPr bwMode="auto">
          <a:xfrm>
            <a:off x="0" y="1828800"/>
            <a:ext cx="1012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1800" i="1">
                <a:solidFill>
                  <a:schemeClr val="tx1"/>
                </a:solidFill>
              </a:rPr>
              <a:t>a</a:t>
            </a:r>
            <a:r>
              <a:rPr lang="en-US" altLang="ja-JP" sz="1800" baseline="30000">
                <a:solidFill>
                  <a:schemeClr val="tx1"/>
                </a:solidFill>
              </a:rPr>
              <a:t>A</a:t>
            </a:r>
            <a:r>
              <a:rPr lang="en-US" altLang="ja-JP" sz="1800" baseline="-25000">
                <a:solidFill>
                  <a:schemeClr val="tx1"/>
                </a:solidFill>
              </a:rPr>
              <a:t>G</a:t>
            </a:r>
            <a:r>
              <a:rPr lang="en-US" altLang="ja-JP" sz="1800" i="1">
                <a:solidFill>
                  <a:schemeClr val="tx1"/>
                </a:solidFill>
              </a:rPr>
              <a:t>=a</a:t>
            </a:r>
            <a:r>
              <a:rPr lang="en-US" altLang="ja-JP" sz="1800" baseline="30000">
                <a:solidFill>
                  <a:schemeClr val="tx1"/>
                </a:solidFill>
              </a:rPr>
              <a:t>B</a:t>
            </a:r>
            <a:r>
              <a:rPr lang="en-US" altLang="ja-JP" sz="1800" baseline="-25000">
                <a:solidFill>
                  <a:schemeClr val="tx1"/>
                </a:solidFill>
              </a:rPr>
              <a:t>G</a:t>
            </a:r>
          </a:p>
        </p:txBody>
      </p:sp>
      <p:sp>
        <p:nvSpPr>
          <p:cNvPr id="76832" name="Text Box 31">
            <a:extLst>
              <a:ext uri="{FF2B5EF4-FFF2-40B4-BE49-F238E27FC236}">
                <a16:creationId xmlns:a16="http://schemas.microsoft.com/office/drawing/2014/main" id="{BA661894-9777-A814-2BBC-9ED94A251E9F}"/>
              </a:ext>
            </a:extLst>
          </p:cNvPr>
          <p:cNvSpPr txBox="1">
            <a:spLocks noChangeArrowheads="1"/>
          </p:cNvSpPr>
          <p:nvPr/>
        </p:nvSpPr>
        <p:spPr bwMode="auto">
          <a:xfrm>
            <a:off x="1676400" y="304800"/>
            <a:ext cx="670242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sz="3200"/>
              <a:t>　赤松の雁行形態</a:t>
            </a:r>
            <a:r>
              <a:rPr lang="en-US" altLang="ja-JP" sz="3200"/>
              <a:t>(</a:t>
            </a:r>
            <a:r>
              <a:rPr lang="ja-JP" altLang="en-US" sz="3200"/>
              <a:t>基本型＝第</a:t>
            </a:r>
            <a:r>
              <a:rPr lang="en-US" altLang="ja-JP" sz="3200"/>
              <a:t>1</a:t>
            </a:r>
            <a:r>
              <a:rPr lang="ja-JP" altLang="en-US" sz="3200"/>
              <a:t>形態</a:t>
            </a:r>
            <a:r>
              <a:rPr lang="en-US" altLang="ja-JP" sz="3200"/>
              <a:t>)</a:t>
            </a:r>
          </a:p>
        </p:txBody>
      </p:sp>
      <p:sp>
        <p:nvSpPr>
          <p:cNvPr id="76833" name="Text Box 32">
            <a:extLst>
              <a:ext uri="{FF2B5EF4-FFF2-40B4-BE49-F238E27FC236}">
                <a16:creationId xmlns:a16="http://schemas.microsoft.com/office/drawing/2014/main" id="{B3E62D61-06CA-4348-77CB-29932741B0F8}"/>
              </a:ext>
            </a:extLst>
          </p:cNvPr>
          <p:cNvSpPr txBox="1">
            <a:spLocks noChangeArrowheads="1"/>
          </p:cNvSpPr>
          <p:nvPr/>
        </p:nvSpPr>
        <p:spPr bwMode="auto">
          <a:xfrm>
            <a:off x="381000" y="381000"/>
            <a:ext cx="549275"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sz="2400" b="1">
                <a:solidFill>
                  <a:schemeClr val="tx1"/>
                </a:solidFill>
              </a:rPr>
              <a:t>物的投入</a:t>
            </a:r>
          </a:p>
        </p:txBody>
      </p:sp>
      <p:sp>
        <p:nvSpPr>
          <p:cNvPr id="76834" name="Text Box 33">
            <a:extLst>
              <a:ext uri="{FF2B5EF4-FFF2-40B4-BE49-F238E27FC236}">
                <a16:creationId xmlns:a16="http://schemas.microsoft.com/office/drawing/2014/main" id="{508C0DC8-153A-3DA6-FC57-41D1BBDFE2E8}"/>
              </a:ext>
            </a:extLst>
          </p:cNvPr>
          <p:cNvSpPr txBox="1">
            <a:spLocks noChangeArrowheads="1"/>
          </p:cNvSpPr>
          <p:nvPr/>
        </p:nvSpPr>
        <p:spPr bwMode="auto">
          <a:xfrm>
            <a:off x="457200" y="5867400"/>
            <a:ext cx="420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en-US" altLang="ja-JP" sz="2400" b="1">
                <a:solidFill>
                  <a:schemeClr val="tx1"/>
                </a:solidFill>
              </a:rPr>
              <a:t>O</a:t>
            </a:r>
          </a:p>
        </p:txBody>
      </p:sp>
      <p:sp>
        <p:nvSpPr>
          <p:cNvPr id="2" name="フッター プレースホルダー 1">
            <a:extLst>
              <a:ext uri="{FF2B5EF4-FFF2-40B4-BE49-F238E27FC236}">
                <a16:creationId xmlns:a16="http://schemas.microsoft.com/office/drawing/2014/main" id="{C784E9EF-6268-EDD7-A5D8-3AC6A9BD8D5B}"/>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7F2752-AF4A-A652-9D93-2CBC06FF3CDB}"/>
              </a:ext>
            </a:extLst>
          </p:cNvPr>
          <p:cNvSpPr>
            <a:spLocks noGrp="1"/>
          </p:cNvSpPr>
          <p:nvPr>
            <p:ph type="title"/>
          </p:nvPr>
        </p:nvSpPr>
        <p:spPr/>
        <p:txBody>
          <a:bodyPr/>
          <a:lstStyle/>
          <a:p>
            <a:r>
              <a:rPr kumimoji="1" lang="en-US" altLang="ja-JP" dirty="0"/>
              <a:t>4.3 </a:t>
            </a:r>
            <a:r>
              <a:rPr kumimoji="1" lang="ja-JP" altLang="en-US"/>
              <a:t>東・東南アジアの工業化</a:t>
            </a:r>
          </a:p>
        </p:txBody>
      </p:sp>
      <p:sp>
        <p:nvSpPr>
          <p:cNvPr id="3" name="コンテンツ プレースホルダー 2">
            <a:extLst>
              <a:ext uri="{FF2B5EF4-FFF2-40B4-BE49-F238E27FC236}">
                <a16:creationId xmlns:a16="http://schemas.microsoft.com/office/drawing/2014/main" id="{091DE47F-19F2-87A4-4DB4-7B3E62EC41F4}"/>
              </a:ext>
            </a:extLst>
          </p:cNvPr>
          <p:cNvSpPr>
            <a:spLocks noGrp="1"/>
          </p:cNvSpPr>
          <p:nvPr>
            <p:ph idx="1"/>
          </p:nvPr>
        </p:nvSpPr>
        <p:spPr/>
        <p:txBody>
          <a:bodyPr/>
          <a:lstStyle/>
          <a:p>
            <a:r>
              <a:rPr kumimoji="1" lang="ja-JP" altLang="en-US"/>
              <a:t>中国</a:t>
            </a:r>
            <a:r>
              <a:rPr kumimoji="1" lang="en-US" altLang="ja-JP" dirty="0"/>
              <a:t> </a:t>
            </a:r>
            <a:r>
              <a:rPr lang="en-US" altLang="ja-JP" sz="2400" dirty="0">
                <a:solidFill>
                  <a:srgbClr val="FF0000"/>
                </a:solidFill>
              </a:rPr>
              <a:t>■</a:t>
            </a:r>
            <a:r>
              <a:rPr kumimoji="1" lang="en-US" altLang="ja-JP" sz="2800" dirty="0">
                <a:solidFill>
                  <a:schemeClr val="tx1"/>
                </a:solidFill>
              </a:rPr>
              <a:t>1950</a:t>
            </a:r>
            <a:r>
              <a:rPr kumimoji="1" lang="ja-JP" altLang="en-US" sz="2800">
                <a:solidFill>
                  <a:schemeClr val="tx1"/>
                </a:solidFill>
              </a:rPr>
              <a:t>共和国成立　</a:t>
            </a:r>
            <a:r>
              <a:rPr lang="en-US" altLang="ja-JP" sz="2400" dirty="0">
                <a:solidFill>
                  <a:srgbClr val="FF0000"/>
                </a:solidFill>
              </a:rPr>
              <a:t>■</a:t>
            </a:r>
            <a:r>
              <a:rPr lang="ja-JP" altLang="en-US" sz="2800">
                <a:solidFill>
                  <a:schemeClr val="tx1"/>
                </a:solidFill>
              </a:rPr>
              <a:t>大躍進・文化大革命</a:t>
            </a:r>
            <a:endParaRPr kumimoji="1" lang="en-US" altLang="ja-JP" sz="2400" dirty="0">
              <a:solidFill>
                <a:srgbClr val="FF0000"/>
              </a:solidFill>
            </a:endParaRPr>
          </a:p>
          <a:p>
            <a:pPr lvl="1"/>
            <a:r>
              <a:rPr lang="en-US" altLang="ja-JP" dirty="0"/>
              <a:t>1976</a:t>
            </a:r>
            <a:r>
              <a:rPr lang="ja-JP" altLang="en-US"/>
              <a:t>第</a:t>
            </a:r>
            <a:r>
              <a:rPr lang="en-US" altLang="ja-JP" dirty="0"/>
              <a:t>1</a:t>
            </a:r>
            <a:r>
              <a:rPr lang="ja-JP" altLang="en-US"/>
              <a:t>次天安門事件</a:t>
            </a:r>
            <a:r>
              <a:rPr lang="en-US" altLang="ja-JP" dirty="0"/>
              <a:t> </a:t>
            </a:r>
            <a:r>
              <a:rPr lang="en-US" altLang="ja-JP" sz="2400" dirty="0">
                <a:solidFill>
                  <a:srgbClr val="FF0000"/>
                </a:solidFill>
              </a:rPr>
              <a:t>■</a:t>
            </a:r>
            <a:r>
              <a:rPr lang="en-US" altLang="ja-JP" dirty="0"/>
              <a:t>1978 </a:t>
            </a:r>
            <a:r>
              <a:rPr lang="ja-JP" altLang="en-US"/>
              <a:t>第</a:t>
            </a:r>
            <a:r>
              <a:rPr lang="en-US" altLang="ja-JP" dirty="0"/>
              <a:t>1</a:t>
            </a:r>
            <a:r>
              <a:rPr lang="ja-JP" altLang="en-US"/>
              <a:t>次改革開放</a:t>
            </a:r>
            <a:endParaRPr lang="en-US" altLang="ja-JP" dirty="0"/>
          </a:p>
          <a:p>
            <a:r>
              <a:rPr kumimoji="1" lang="ja-JP" altLang="en-US"/>
              <a:t>東アジアの奇跡</a:t>
            </a:r>
            <a:r>
              <a:rPr kumimoji="1" lang="en-US" altLang="ja-JP" dirty="0"/>
              <a:t> (</a:t>
            </a:r>
            <a:r>
              <a:rPr kumimoji="1" lang="ja-JP" altLang="en-US"/>
              <a:t>世銀報告</a:t>
            </a:r>
            <a:r>
              <a:rPr kumimoji="1" lang="en-US" altLang="ja-JP" dirty="0"/>
              <a:t>1993)</a:t>
            </a:r>
          </a:p>
          <a:p>
            <a:pPr lvl="1"/>
            <a:r>
              <a:rPr lang="en-US" altLang="ja-JP" dirty="0"/>
              <a:t>1965-1997</a:t>
            </a:r>
            <a:r>
              <a:rPr lang="ja-JP" altLang="en-US"/>
              <a:t>　東アジア</a:t>
            </a:r>
            <a:r>
              <a:rPr lang="en-US" altLang="ja-JP" dirty="0"/>
              <a:t>(</a:t>
            </a:r>
            <a:r>
              <a:rPr lang="ja-JP" altLang="en-US"/>
              <a:t>日本、</a:t>
            </a:r>
            <a:r>
              <a:rPr lang="en-US" altLang="ja-JP" dirty="0"/>
              <a:t>4</a:t>
            </a:r>
            <a:r>
              <a:rPr lang="ja-JP" altLang="en-US"/>
              <a:t>匹の虎</a:t>
            </a:r>
            <a:r>
              <a:rPr lang="en-US" altLang="ja-JP" dirty="0"/>
              <a:t>(</a:t>
            </a:r>
            <a:r>
              <a:rPr lang="ja-JP" altLang="en-US"/>
              <a:t>龍</a:t>
            </a:r>
            <a:r>
              <a:rPr lang="en-US" altLang="ja-JP" dirty="0"/>
              <a:t>)[</a:t>
            </a:r>
            <a:r>
              <a:rPr lang="ja-JP" altLang="en-US"/>
              <a:t>韓国・台湾・香港・シンガポール</a:t>
            </a:r>
            <a:r>
              <a:rPr lang="en-US" altLang="ja-JP" dirty="0"/>
              <a:t>]</a:t>
            </a:r>
            <a:r>
              <a:rPr lang="ja-JP" altLang="en-US"/>
              <a:t>、</a:t>
            </a:r>
            <a:r>
              <a:rPr lang="en-US" altLang="ja-JP" dirty="0"/>
              <a:t>ASEAN3</a:t>
            </a:r>
            <a:r>
              <a:rPr lang="ja-JP" altLang="en-US"/>
              <a:t>国</a:t>
            </a:r>
            <a:r>
              <a:rPr lang="en-US" altLang="ja-JP" dirty="0"/>
              <a:t>[</a:t>
            </a:r>
            <a:r>
              <a:rPr lang="ja-JP" altLang="en-US"/>
              <a:t>マレーシア、タイ、インドネシア</a:t>
            </a:r>
            <a:r>
              <a:rPr lang="en-US" altLang="ja-JP" dirty="0"/>
              <a:t>])</a:t>
            </a:r>
            <a:r>
              <a:rPr lang="ja-JP" altLang="en-US"/>
              <a:t>➜高成長と不平等の減少</a:t>
            </a:r>
            <a:endParaRPr lang="en-US" altLang="ja-JP" dirty="0"/>
          </a:p>
          <a:p>
            <a:pPr lvl="1"/>
            <a:r>
              <a:rPr kumimoji="1" lang="en-US" altLang="ja-JP" dirty="0"/>
              <a:t>1997</a:t>
            </a:r>
            <a:r>
              <a:rPr kumimoji="1" lang="ja-JP" altLang="en-US"/>
              <a:t>年アジア通貨危機</a:t>
            </a:r>
            <a:r>
              <a:rPr kumimoji="1" lang="en-US" altLang="ja-JP" dirty="0"/>
              <a:t>(Asian financial crisis)</a:t>
            </a:r>
          </a:p>
          <a:p>
            <a:pPr lvl="2"/>
            <a:r>
              <a:rPr kumimoji="1" lang="ja-JP" altLang="en-US"/>
              <a:t>タイ、インドネシア、韓国は</a:t>
            </a:r>
            <a:r>
              <a:rPr kumimoji="1" lang="en-US" altLang="ja-JP" dirty="0"/>
              <a:t>IMF</a:t>
            </a:r>
            <a:r>
              <a:rPr kumimoji="1" lang="ja-JP" altLang="en-US"/>
              <a:t>管理下に</a:t>
            </a:r>
            <a:endParaRPr kumimoji="1" lang="en-US" altLang="ja-JP" dirty="0"/>
          </a:p>
          <a:p>
            <a:pPr lvl="2"/>
            <a:r>
              <a:rPr lang="ja-JP" altLang="en-US"/>
              <a:t>ロシア金融危機へ接続、</a:t>
            </a:r>
            <a:r>
              <a:rPr lang="en-US" altLang="ja-JP" dirty="0"/>
              <a:t>LTCM</a:t>
            </a:r>
            <a:r>
              <a:rPr lang="ja-JP" altLang="en-US"/>
              <a:t>破綻</a:t>
            </a:r>
            <a:endParaRPr kumimoji="1" lang="en-US" altLang="ja-JP" dirty="0"/>
          </a:p>
          <a:p>
            <a:pPr lvl="2"/>
            <a:endParaRPr kumimoji="1" lang="ja-JP" altLang="en-US"/>
          </a:p>
        </p:txBody>
      </p:sp>
      <p:sp>
        <p:nvSpPr>
          <p:cNvPr id="4" name="日付プレースホルダー 3">
            <a:extLst>
              <a:ext uri="{FF2B5EF4-FFF2-40B4-BE49-F238E27FC236}">
                <a16:creationId xmlns:a16="http://schemas.microsoft.com/office/drawing/2014/main" id="{8528EEB3-FCE0-0FEB-1F72-874ABC599FBB}"/>
              </a:ext>
            </a:extLst>
          </p:cNvPr>
          <p:cNvSpPr>
            <a:spLocks noGrp="1"/>
          </p:cNvSpPr>
          <p:nvPr>
            <p:ph type="dt" sz="half" idx="10"/>
          </p:nvPr>
        </p:nvSpPr>
        <p:spPr/>
        <p:txBody>
          <a:bodyPr/>
          <a:lstStyle/>
          <a:p>
            <a:pPr>
              <a:defRPr/>
            </a:pPr>
            <a:r>
              <a:rPr lang="en-US" altLang="ja-JP"/>
              <a:t>2023.11.12</a:t>
            </a:r>
          </a:p>
        </p:txBody>
      </p:sp>
      <p:sp>
        <p:nvSpPr>
          <p:cNvPr id="5" name="スライド番号プレースホルダー 4">
            <a:extLst>
              <a:ext uri="{FF2B5EF4-FFF2-40B4-BE49-F238E27FC236}">
                <a16:creationId xmlns:a16="http://schemas.microsoft.com/office/drawing/2014/main" id="{1DCC0E8F-8B4D-59BB-13C8-09D8382F7CAE}"/>
              </a:ext>
            </a:extLst>
          </p:cNvPr>
          <p:cNvSpPr>
            <a:spLocks noGrp="1"/>
          </p:cNvSpPr>
          <p:nvPr>
            <p:ph type="sldNum" sz="quarter" idx="12"/>
          </p:nvPr>
        </p:nvSpPr>
        <p:spPr/>
        <p:txBody>
          <a:bodyPr/>
          <a:lstStyle/>
          <a:p>
            <a:pPr>
              <a:defRPr/>
            </a:pPr>
            <a:fld id="{D32D396F-AD62-B348-8EBC-B979D3BF26EC}" type="slidenum">
              <a:rPr lang="ja-JP" altLang="en-US" smtClean="0"/>
              <a:pPr>
                <a:defRPr/>
              </a:pPr>
              <a:t>34</a:t>
            </a:fld>
            <a:endParaRPr lang="en-US" altLang="ja-JP"/>
          </a:p>
        </p:txBody>
      </p:sp>
      <p:sp>
        <p:nvSpPr>
          <p:cNvPr id="6" name="フッター プレースホルダー 5">
            <a:extLst>
              <a:ext uri="{FF2B5EF4-FFF2-40B4-BE49-F238E27FC236}">
                <a16:creationId xmlns:a16="http://schemas.microsoft.com/office/drawing/2014/main" id="{20EF4FF7-7553-BE90-24B4-A69AB5CB8E71}"/>
              </a:ext>
            </a:extLst>
          </p:cNvPr>
          <p:cNvSpPr>
            <a:spLocks noGrp="1"/>
          </p:cNvSpPr>
          <p:nvPr>
            <p:ph type="ftr" sz="quarter" idx="11"/>
          </p:nvPr>
        </p:nvSpPr>
        <p:spPr/>
        <p:txBody>
          <a:bodyPr/>
          <a:lstStyle/>
          <a:p>
            <a:pPr>
              <a:defRPr/>
            </a:pPr>
            <a:r>
              <a:rPr lang="ja-JP" altLang="en-US"/>
              <a:t>塩沢由典</a:t>
            </a:r>
            <a:endParaRPr lang="en-US" altLang="ja-JP"/>
          </a:p>
        </p:txBody>
      </p:sp>
    </p:spTree>
    <p:extLst>
      <p:ext uri="{BB962C8B-B14F-4D97-AF65-F5344CB8AC3E}">
        <p14:creationId xmlns:p14="http://schemas.microsoft.com/office/powerpoint/2010/main" val="6397595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62C8CE-EDC6-9DA3-F009-1F010BA89135}"/>
              </a:ext>
            </a:extLst>
          </p:cNvPr>
          <p:cNvSpPr>
            <a:spLocks noGrp="1"/>
          </p:cNvSpPr>
          <p:nvPr>
            <p:ph type="title"/>
          </p:nvPr>
        </p:nvSpPr>
        <p:spPr>
          <a:xfrm>
            <a:off x="251520" y="333376"/>
            <a:ext cx="8435280" cy="1143000"/>
          </a:xfrm>
        </p:spPr>
        <p:txBody>
          <a:bodyPr/>
          <a:lstStyle/>
          <a:p>
            <a:r>
              <a:rPr kumimoji="1" lang="en-US" altLang="ja-JP" sz="4000" dirty="0"/>
              <a:t>4.4 </a:t>
            </a:r>
            <a:r>
              <a:rPr kumimoji="1" lang="ja-JP" altLang="en-US" sz="4000"/>
              <a:t>挿話</a:t>
            </a:r>
            <a:r>
              <a:rPr kumimoji="1" lang="en-US" altLang="ja-JP" sz="4000" dirty="0"/>
              <a:t> Krugman</a:t>
            </a:r>
            <a:r>
              <a:rPr kumimoji="1" lang="ja-JP" altLang="en-US" sz="4000"/>
              <a:t>の「奇跡は幻想」論</a:t>
            </a:r>
          </a:p>
        </p:txBody>
      </p:sp>
      <p:sp>
        <p:nvSpPr>
          <p:cNvPr id="3" name="コンテンツ プレースホルダー 2">
            <a:extLst>
              <a:ext uri="{FF2B5EF4-FFF2-40B4-BE49-F238E27FC236}">
                <a16:creationId xmlns:a16="http://schemas.microsoft.com/office/drawing/2014/main" id="{6ADAF436-E781-0A84-E9E7-9E6142697DA8}"/>
              </a:ext>
            </a:extLst>
          </p:cNvPr>
          <p:cNvSpPr>
            <a:spLocks noGrp="1"/>
          </p:cNvSpPr>
          <p:nvPr>
            <p:ph idx="1"/>
          </p:nvPr>
        </p:nvSpPr>
        <p:spPr/>
        <p:txBody>
          <a:bodyPr/>
          <a:lstStyle/>
          <a:p>
            <a:pPr>
              <a:defRPr/>
            </a:pPr>
            <a:r>
              <a:rPr lang="ja-JP" altLang="en-US" sz="4000">
                <a:solidFill>
                  <a:srgbClr val="0025FF"/>
                </a:solidFill>
              </a:rPr>
              <a:t>世銀報告</a:t>
            </a:r>
            <a:r>
              <a:rPr lang="en-US" altLang="ja-JP" sz="4000" dirty="0">
                <a:solidFill>
                  <a:srgbClr val="0025FF"/>
                </a:solidFill>
              </a:rPr>
              <a:t>(1993)『</a:t>
            </a:r>
            <a:r>
              <a:rPr lang="ja-JP" altLang="en-US" sz="4000">
                <a:solidFill>
                  <a:srgbClr val="0025FF"/>
                </a:solidFill>
              </a:rPr>
              <a:t>東アジアの奇跡</a:t>
            </a:r>
            <a:r>
              <a:rPr lang="en-US" altLang="ja-JP" sz="4000" dirty="0">
                <a:solidFill>
                  <a:srgbClr val="0025FF"/>
                </a:solidFill>
              </a:rPr>
              <a:t>』</a:t>
            </a:r>
          </a:p>
          <a:p>
            <a:pPr>
              <a:defRPr/>
            </a:pPr>
            <a:r>
              <a:rPr lang="en-US" altLang="ja-JP" sz="4000" dirty="0">
                <a:solidFill>
                  <a:srgbClr val="0025FF"/>
                </a:solidFill>
              </a:rPr>
              <a:t>Krugman 1994</a:t>
            </a:r>
            <a:r>
              <a:rPr lang="ja-JP" altLang="en-US" sz="4000">
                <a:solidFill>
                  <a:srgbClr val="0025FF"/>
                </a:solidFill>
              </a:rPr>
              <a:t>「アジアの奇跡という幻想」</a:t>
            </a:r>
            <a:r>
              <a:rPr kumimoji="1" lang="en-US" altLang="ja-JP" sz="4000" dirty="0"/>
              <a:t> (</a:t>
            </a:r>
            <a:r>
              <a:rPr kumimoji="1" lang="en-US" altLang="ja-JP" sz="4000" i="1" dirty="0"/>
              <a:t>Foreign Affairs</a:t>
            </a:r>
            <a:r>
              <a:rPr kumimoji="1" lang="en-US" altLang="ja-JP" sz="4000" dirty="0"/>
              <a:t> 1994)</a:t>
            </a:r>
            <a:endParaRPr lang="en-US" altLang="ja-JP" sz="4000" dirty="0">
              <a:solidFill>
                <a:srgbClr val="0025FF"/>
              </a:solidFill>
            </a:endParaRPr>
          </a:p>
          <a:p>
            <a:pPr lvl="1">
              <a:defRPr/>
            </a:pPr>
            <a:r>
              <a:rPr lang="ja-JP" altLang="en-US" sz="3200">
                <a:solidFill>
                  <a:srgbClr val="0025FF"/>
                </a:solidFill>
              </a:rPr>
              <a:t>全要素生産性の伸びがない</a:t>
            </a:r>
            <a:endParaRPr lang="en-US" altLang="ja-JP" sz="3200" dirty="0">
              <a:solidFill>
                <a:srgbClr val="0025FF"/>
              </a:solidFill>
            </a:endParaRPr>
          </a:p>
          <a:p>
            <a:pPr lvl="1">
              <a:defRPr/>
            </a:pPr>
            <a:r>
              <a:rPr lang="ja-JP" altLang="en-US" sz="3200">
                <a:solidFill>
                  <a:srgbClr val="0025FF"/>
                </a:solidFill>
              </a:rPr>
              <a:t>人的資本成長の壁に当たって減速</a:t>
            </a:r>
            <a:endParaRPr lang="en-US" altLang="ja-JP" sz="3200" dirty="0">
              <a:solidFill>
                <a:srgbClr val="0025FF"/>
              </a:solidFill>
            </a:endParaRPr>
          </a:p>
          <a:p>
            <a:pPr>
              <a:defRPr/>
            </a:pPr>
            <a:r>
              <a:rPr lang="ja-JP" altLang="en-US" sz="4000">
                <a:solidFill>
                  <a:srgbClr val="0025FF"/>
                </a:solidFill>
              </a:rPr>
              <a:t>アジア金融危機</a:t>
            </a:r>
            <a:r>
              <a:rPr lang="en-US" altLang="ja-JP" sz="4000" dirty="0">
                <a:solidFill>
                  <a:srgbClr val="0025FF"/>
                </a:solidFill>
              </a:rPr>
              <a:t>(1997) </a:t>
            </a:r>
            <a:r>
              <a:rPr lang="ja-JP" altLang="en-US" sz="4000">
                <a:solidFill>
                  <a:srgbClr val="0025FF"/>
                </a:solidFill>
              </a:rPr>
              <a:t>当たった</a:t>
            </a:r>
            <a:r>
              <a:rPr lang="en-US" altLang="ja-JP" sz="4000" dirty="0">
                <a:solidFill>
                  <a:srgbClr val="0025FF"/>
                </a:solidFill>
              </a:rPr>
              <a:t>!?</a:t>
            </a:r>
          </a:p>
          <a:p>
            <a:pPr lvl="1">
              <a:defRPr/>
            </a:pPr>
            <a:r>
              <a:rPr lang="ja-JP" altLang="en-US" sz="3200">
                <a:solidFill>
                  <a:srgbClr val="0025FF"/>
                </a:solidFill>
              </a:rPr>
              <a:t>一時的減速はしたが、高成長を維持　</a:t>
            </a:r>
            <a:r>
              <a:rPr lang="ja-JP" altLang="en-US" sz="2400">
                <a:solidFill>
                  <a:srgbClr val="0025FF"/>
                </a:solidFill>
              </a:rPr>
              <a:t>❌</a:t>
            </a:r>
            <a:r>
              <a:rPr lang="en-US" altLang="ja-JP" sz="3200" dirty="0">
                <a:solidFill>
                  <a:srgbClr val="0025FF"/>
                </a:solidFill>
              </a:rPr>
              <a:t>?</a:t>
            </a:r>
          </a:p>
          <a:p>
            <a:pPr marL="0" indent="0">
              <a:buFont typeface="Wingdings" pitchFamily="2" charset="2"/>
              <a:buNone/>
              <a:defRPr/>
            </a:pPr>
            <a:endParaRPr lang="en-US" altLang="ja-JP" sz="4400" dirty="0">
              <a:solidFill>
                <a:srgbClr val="0025FF"/>
              </a:solidFill>
            </a:endParaRPr>
          </a:p>
          <a:p>
            <a:pPr marL="0" indent="0">
              <a:buFont typeface="Wingdings" pitchFamily="2" charset="2"/>
              <a:buNone/>
              <a:defRPr/>
            </a:pPr>
            <a:r>
              <a:rPr lang="en-US" altLang="ja-JP" sz="4400" dirty="0">
                <a:solidFill>
                  <a:srgbClr val="0025FF"/>
                </a:solidFill>
              </a:rPr>
              <a:t>Cf. 1974</a:t>
            </a:r>
            <a:r>
              <a:rPr lang="ja-JP" altLang="en-US" sz="4400">
                <a:solidFill>
                  <a:srgbClr val="0025FF"/>
                </a:solidFill>
              </a:rPr>
              <a:t>年</a:t>
            </a:r>
            <a:r>
              <a:rPr lang="ja-JP" altLang="en-US" sz="3600">
                <a:solidFill>
                  <a:schemeClr val="tx1"/>
                </a:solidFill>
              </a:rPr>
              <a:t>　田中首相インドネシア訪問、マラリ事件</a:t>
            </a:r>
            <a:r>
              <a:rPr lang="en-US" altLang="ja-JP" sz="3600" dirty="0">
                <a:solidFill>
                  <a:schemeClr val="tx1"/>
                </a:solidFill>
              </a:rPr>
              <a:t>(</a:t>
            </a:r>
            <a:r>
              <a:rPr lang="ja-JP" altLang="en-US" sz="3600">
                <a:solidFill>
                  <a:schemeClr val="tx1"/>
                </a:solidFill>
              </a:rPr>
              <a:t>ジャカルタ暴動</a:t>
            </a:r>
            <a:r>
              <a:rPr lang="en-US" altLang="ja-JP" sz="3600" dirty="0">
                <a:solidFill>
                  <a:schemeClr val="tx1"/>
                </a:solidFill>
              </a:rPr>
              <a:t>)</a:t>
            </a:r>
            <a:r>
              <a:rPr lang="ja-JP" altLang="en-US" sz="3600">
                <a:solidFill>
                  <a:schemeClr val="tx1"/>
                </a:solidFill>
              </a:rPr>
              <a:t>　福田ドクトリン</a:t>
            </a:r>
            <a:r>
              <a:rPr lang="en-US" altLang="ja-JP" sz="3600" dirty="0">
                <a:solidFill>
                  <a:schemeClr val="tx1"/>
                </a:solidFill>
              </a:rPr>
              <a:t>(1977)</a:t>
            </a:r>
            <a:r>
              <a:rPr lang="en-US" altLang="ja-JP" dirty="0">
                <a:solidFill>
                  <a:schemeClr val="tx1"/>
                </a:solidFill>
              </a:rPr>
              <a:t> </a:t>
            </a:r>
            <a:r>
              <a:rPr lang="ja-JP" altLang="en-US" sz="4000">
                <a:solidFill>
                  <a:schemeClr val="tx1"/>
                </a:solidFill>
              </a:rPr>
              <a:t>　</a:t>
            </a:r>
            <a:r>
              <a:rPr lang="ja-JP" altLang="en-US"/>
              <a:t>　</a:t>
            </a:r>
          </a:p>
          <a:p>
            <a:endParaRPr kumimoji="1" lang="ja-JP" altLang="en-US"/>
          </a:p>
        </p:txBody>
      </p:sp>
      <p:sp>
        <p:nvSpPr>
          <p:cNvPr id="4" name="日付プレースホルダー 3">
            <a:extLst>
              <a:ext uri="{FF2B5EF4-FFF2-40B4-BE49-F238E27FC236}">
                <a16:creationId xmlns:a16="http://schemas.microsoft.com/office/drawing/2014/main" id="{1219C42C-C847-6C52-B9AB-49BF5F7981BC}"/>
              </a:ext>
            </a:extLst>
          </p:cNvPr>
          <p:cNvSpPr>
            <a:spLocks noGrp="1"/>
          </p:cNvSpPr>
          <p:nvPr>
            <p:ph type="dt" sz="half" idx="10"/>
          </p:nvPr>
        </p:nvSpPr>
        <p:spPr/>
        <p:txBody>
          <a:bodyPr/>
          <a:lstStyle/>
          <a:p>
            <a:pPr>
              <a:defRPr/>
            </a:pPr>
            <a:r>
              <a:rPr lang="en-US" altLang="ja-JP"/>
              <a:t>2023.11.12</a:t>
            </a:r>
          </a:p>
        </p:txBody>
      </p:sp>
      <p:sp>
        <p:nvSpPr>
          <p:cNvPr id="5" name="スライド番号プレースホルダー 4">
            <a:extLst>
              <a:ext uri="{FF2B5EF4-FFF2-40B4-BE49-F238E27FC236}">
                <a16:creationId xmlns:a16="http://schemas.microsoft.com/office/drawing/2014/main" id="{431D3155-C8AA-4489-6B2C-ACAC447FE5F6}"/>
              </a:ext>
            </a:extLst>
          </p:cNvPr>
          <p:cNvSpPr>
            <a:spLocks noGrp="1"/>
          </p:cNvSpPr>
          <p:nvPr>
            <p:ph type="sldNum" sz="quarter" idx="12"/>
          </p:nvPr>
        </p:nvSpPr>
        <p:spPr/>
        <p:txBody>
          <a:bodyPr/>
          <a:lstStyle/>
          <a:p>
            <a:pPr>
              <a:defRPr/>
            </a:pPr>
            <a:fld id="{D32D396F-AD62-B348-8EBC-B979D3BF26EC}" type="slidenum">
              <a:rPr lang="ja-JP" altLang="en-US" smtClean="0"/>
              <a:pPr>
                <a:defRPr/>
              </a:pPr>
              <a:t>35</a:t>
            </a:fld>
            <a:endParaRPr lang="en-US" altLang="ja-JP"/>
          </a:p>
        </p:txBody>
      </p:sp>
      <p:sp>
        <p:nvSpPr>
          <p:cNvPr id="6" name="フッター プレースホルダー 5">
            <a:extLst>
              <a:ext uri="{FF2B5EF4-FFF2-40B4-BE49-F238E27FC236}">
                <a16:creationId xmlns:a16="http://schemas.microsoft.com/office/drawing/2014/main" id="{97FF8B5A-9535-53B7-FD9B-82E38B86674A}"/>
              </a:ext>
            </a:extLst>
          </p:cNvPr>
          <p:cNvSpPr>
            <a:spLocks noGrp="1"/>
          </p:cNvSpPr>
          <p:nvPr>
            <p:ph type="ftr" sz="quarter" idx="11"/>
          </p:nvPr>
        </p:nvSpPr>
        <p:spPr/>
        <p:txBody>
          <a:bodyPr/>
          <a:lstStyle/>
          <a:p>
            <a:pPr>
              <a:defRPr/>
            </a:pPr>
            <a:r>
              <a:rPr lang="ja-JP" altLang="en-US"/>
              <a:t>塩沢由典</a:t>
            </a:r>
            <a:endParaRPr lang="en-US" altLang="ja-JP"/>
          </a:p>
        </p:txBody>
      </p:sp>
    </p:spTree>
    <p:extLst>
      <p:ext uri="{BB962C8B-B14F-4D97-AF65-F5344CB8AC3E}">
        <p14:creationId xmlns:p14="http://schemas.microsoft.com/office/powerpoint/2010/main" val="20646121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タイトル 1">
            <a:extLst>
              <a:ext uri="{FF2B5EF4-FFF2-40B4-BE49-F238E27FC236}">
                <a16:creationId xmlns:a16="http://schemas.microsoft.com/office/drawing/2014/main" id="{8599DBE6-78DD-D072-1858-4DD23549E93F}"/>
              </a:ext>
            </a:extLst>
          </p:cNvPr>
          <p:cNvSpPr>
            <a:spLocks noGrp="1" noChangeArrowheads="1"/>
          </p:cNvSpPr>
          <p:nvPr>
            <p:ph type="title"/>
          </p:nvPr>
        </p:nvSpPr>
        <p:spPr/>
        <p:txBody>
          <a:bodyPr/>
          <a:lstStyle/>
          <a:p>
            <a:r>
              <a:rPr lang="en-US" altLang="ja-JP" dirty="0"/>
              <a:t>4.5 1990</a:t>
            </a:r>
            <a:r>
              <a:rPr lang="ja-JP" altLang="en-US"/>
              <a:t>年ごろ</a:t>
            </a:r>
            <a:r>
              <a:rPr lang="en-US" altLang="ja-JP" dirty="0"/>
              <a:t>:</a:t>
            </a:r>
            <a:r>
              <a:rPr lang="ja-JP" altLang="en-US"/>
              <a:t>各国の政策転換</a:t>
            </a:r>
          </a:p>
        </p:txBody>
      </p:sp>
      <p:sp>
        <p:nvSpPr>
          <p:cNvPr id="3" name="コンテンツ プレースホルダー 2">
            <a:extLst>
              <a:ext uri="{FF2B5EF4-FFF2-40B4-BE49-F238E27FC236}">
                <a16:creationId xmlns:a16="http://schemas.microsoft.com/office/drawing/2014/main" id="{7A85ED25-2DFE-C2B4-73EB-53EF6E17DEF5}"/>
              </a:ext>
            </a:extLst>
          </p:cNvPr>
          <p:cNvSpPr>
            <a:spLocks noGrp="1"/>
          </p:cNvSpPr>
          <p:nvPr>
            <p:ph idx="1"/>
          </p:nvPr>
        </p:nvSpPr>
        <p:spPr/>
        <p:txBody>
          <a:bodyPr/>
          <a:lstStyle/>
          <a:p>
            <a:pPr lvl="1">
              <a:defRPr/>
            </a:pPr>
            <a:r>
              <a:rPr lang="ja-JP" altLang="en-US" sz="2400"/>
              <a:t>背景</a:t>
            </a:r>
            <a:r>
              <a:rPr lang="en-US" altLang="ja-JP" sz="2400" dirty="0"/>
              <a:t>: </a:t>
            </a:r>
            <a:r>
              <a:rPr lang="ja-JP" altLang="en-US" sz="2400"/>
              <a:t>ソ連・東欧の民主化・自由化</a:t>
            </a:r>
            <a:endParaRPr lang="en-US" altLang="ja-JP" sz="2400" dirty="0"/>
          </a:p>
          <a:p>
            <a:pPr>
              <a:defRPr/>
            </a:pPr>
            <a:r>
              <a:rPr lang="ja-JP" altLang="en-US" sz="3200"/>
              <a:t>中国</a:t>
            </a:r>
            <a:r>
              <a:rPr lang="ja-JP" altLang="en-US" sz="1600"/>
              <a:t>　</a:t>
            </a:r>
            <a:r>
              <a:rPr lang="en-US" altLang="ja-JP" sz="1600" dirty="0">
                <a:solidFill>
                  <a:srgbClr val="FF0000"/>
                </a:solidFill>
              </a:rPr>
              <a:t> </a:t>
            </a:r>
            <a:r>
              <a:rPr lang="en-US" altLang="ja-JP" sz="2400" dirty="0">
                <a:solidFill>
                  <a:srgbClr val="FF0000"/>
                </a:solidFill>
              </a:rPr>
              <a:t>■</a:t>
            </a:r>
            <a:r>
              <a:rPr lang="en-US" altLang="ja-JP" sz="2400" dirty="0">
                <a:solidFill>
                  <a:schemeClr val="tx1"/>
                </a:solidFill>
              </a:rPr>
              <a:t>[</a:t>
            </a:r>
            <a:r>
              <a:rPr lang="ja-JP" altLang="en-US" sz="2400">
                <a:solidFill>
                  <a:schemeClr val="tx1"/>
                </a:solidFill>
              </a:rPr>
              <a:t>第</a:t>
            </a:r>
            <a:r>
              <a:rPr lang="en-US" altLang="ja-JP" sz="2400" dirty="0">
                <a:solidFill>
                  <a:schemeClr val="tx1"/>
                </a:solidFill>
              </a:rPr>
              <a:t>2</a:t>
            </a:r>
            <a:r>
              <a:rPr lang="ja-JP" altLang="en-US" sz="2400">
                <a:solidFill>
                  <a:schemeClr val="tx1"/>
                </a:solidFill>
              </a:rPr>
              <a:t>次</a:t>
            </a:r>
            <a:r>
              <a:rPr lang="en-US" altLang="ja-JP" sz="2400" dirty="0">
                <a:solidFill>
                  <a:schemeClr val="tx1"/>
                </a:solidFill>
              </a:rPr>
              <a:t>]</a:t>
            </a:r>
            <a:r>
              <a:rPr lang="ja-JP" altLang="en-US" sz="2400">
                <a:solidFill>
                  <a:schemeClr val="tx1"/>
                </a:solidFill>
              </a:rPr>
              <a:t>天安門事件</a:t>
            </a:r>
            <a:r>
              <a:rPr lang="en-US" altLang="ja-JP" sz="2400" dirty="0">
                <a:solidFill>
                  <a:schemeClr val="tx1"/>
                </a:solidFill>
              </a:rPr>
              <a:t>(1989)</a:t>
            </a:r>
            <a:r>
              <a:rPr lang="ja-JP" altLang="en-US" sz="2400">
                <a:solidFill>
                  <a:schemeClr val="tx1"/>
                </a:solidFill>
              </a:rPr>
              <a:t>　◼︎鄧小平南巡講和</a:t>
            </a:r>
            <a:r>
              <a:rPr lang="en-US" altLang="ja-JP" sz="2400" dirty="0">
                <a:solidFill>
                  <a:schemeClr val="tx1"/>
                </a:solidFill>
              </a:rPr>
              <a:t>(1992)</a:t>
            </a:r>
            <a:r>
              <a:rPr lang="ja-JP" altLang="en-US" sz="2400">
                <a:solidFill>
                  <a:schemeClr val="tx1"/>
                </a:solidFill>
              </a:rPr>
              <a:t>　</a:t>
            </a:r>
            <a:r>
              <a:rPr lang="en-US" altLang="ja-JP" sz="2400" dirty="0">
                <a:solidFill>
                  <a:srgbClr val="FF0000"/>
                </a:solidFill>
              </a:rPr>
              <a:t> ■</a:t>
            </a:r>
            <a:r>
              <a:rPr lang="ja-JP" altLang="en-US" sz="2400">
                <a:solidFill>
                  <a:schemeClr val="tx1"/>
                </a:solidFill>
              </a:rPr>
              <a:t>社会主義市場経済</a:t>
            </a:r>
            <a:r>
              <a:rPr lang="en-US" altLang="ja-JP" sz="2400" dirty="0">
                <a:solidFill>
                  <a:schemeClr val="tx1"/>
                </a:solidFill>
              </a:rPr>
              <a:t>(1992</a:t>
            </a:r>
            <a:r>
              <a:rPr lang="ja-JP" altLang="en-US" sz="2400">
                <a:solidFill>
                  <a:schemeClr val="tx1"/>
                </a:solidFill>
              </a:rPr>
              <a:t>年</a:t>
            </a:r>
            <a:r>
              <a:rPr lang="en-US" altLang="ja-JP" sz="2400" dirty="0">
                <a:solidFill>
                  <a:schemeClr val="tx1"/>
                </a:solidFill>
              </a:rPr>
              <a:t>10</a:t>
            </a:r>
            <a:r>
              <a:rPr lang="ja-JP" altLang="en-US" sz="2400">
                <a:solidFill>
                  <a:schemeClr val="tx1"/>
                </a:solidFill>
              </a:rPr>
              <a:t>月、第</a:t>
            </a:r>
            <a:r>
              <a:rPr lang="en-US" altLang="ja-JP" sz="2400" dirty="0">
                <a:solidFill>
                  <a:schemeClr val="tx1"/>
                </a:solidFill>
              </a:rPr>
              <a:t>14</a:t>
            </a:r>
            <a:r>
              <a:rPr lang="ja-JP" altLang="en-US" sz="2400">
                <a:solidFill>
                  <a:schemeClr val="tx1"/>
                </a:solidFill>
              </a:rPr>
              <a:t>回党大会</a:t>
            </a:r>
            <a:r>
              <a:rPr lang="en-US" altLang="ja-JP" sz="2400" dirty="0">
                <a:solidFill>
                  <a:schemeClr val="tx1"/>
                </a:solidFill>
              </a:rPr>
              <a:t>)</a:t>
            </a:r>
            <a:r>
              <a:rPr lang="ja-JP" altLang="en-US" sz="2400">
                <a:solidFill>
                  <a:schemeClr val="tx1"/>
                </a:solidFill>
              </a:rPr>
              <a:t>、第二次改革開放</a:t>
            </a:r>
            <a:r>
              <a:rPr lang="ja-JP" altLang="en-US" sz="2400"/>
              <a:t>　</a:t>
            </a:r>
            <a:r>
              <a:rPr lang="en-US" altLang="ja-JP" sz="2400" dirty="0">
                <a:solidFill>
                  <a:srgbClr val="FF0000"/>
                </a:solidFill>
              </a:rPr>
              <a:t> </a:t>
            </a:r>
            <a:r>
              <a:rPr lang="en-US" altLang="ja-JP" sz="2000" dirty="0">
                <a:solidFill>
                  <a:srgbClr val="FF0000"/>
                </a:solidFill>
              </a:rPr>
              <a:t>■</a:t>
            </a:r>
            <a:r>
              <a:rPr lang="en-US" altLang="ja-JP" sz="2400" dirty="0">
                <a:solidFill>
                  <a:schemeClr val="tx1"/>
                </a:solidFill>
              </a:rPr>
              <a:t>2002</a:t>
            </a:r>
            <a:r>
              <a:rPr lang="ja-JP" altLang="en-US" sz="2400">
                <a:solidFill>
                  <a:schemeClr val="tx1"/>
                </a:solidFill>
              </a:rPr>
              <a:t>年　中国、</a:t>
            </a:r>
            <a:r>
              <a:rPr lang="en-US" altLang="ja-JP" sz="2400" dirty="0">
                <a:solidFill>
                  <a:schemeClr val="tx1"/>
                </a:solidFill>
              </a:rPr>
              <a:t>WTO</a:t>
            </a:r>
            <a:r>
              <a:rPr lang="ja-JP" altLang="en-US" sz="2400">
                <a:solidFill>
                  <a:schemeClr val="tx1"/>
                </a:solidFill>
              </a:rPr>
              <a:t>加盟</a:t>
            </a:r>
            <a:endParaRPr lang="en-US" altLang="ja-JP" sz="2400" dirty="0">
              <a:solidFill>
                <a:schemeClr val="tx1"/>
              </a:solidFill>
            </a:endParaRPr>
          </a:p>
          <a:p>
            <a:pPr>
              <a:defRPr/>
            </a:pPr>
            <a:r>
              <a:rPr lang="ja-JP" altLang="en-US" sz="3200"/>
              <a:t>インド</a:t>
            </a:r>
            <a:r>
              <a:rPr lang="en-US" altLang="ja-JP" sz="3200" dirty="0"/>
              <a:t> </a:t>
            </a:r>
            <a:r>
              <a:rPr lang="en-US" altLang="ja-JP" sz="2000" dirty="0">
                <a:solidFill>
                  <a:srgbClr val="FF0000"/>
                </a:solidFill>
              </a:rPr>
              <a:t>■</a:t>
            </a:r>
            <a:r>
              <a:rPr lang="en-US" altLang="ja-JP" sz="2000" dirty="0">
                <a:solidFill>
                  <a:schemeClr val="tx1"/>
                </a:solidFill>
              </a:rPr>
              <a:t>1950-80</a:t>
            </a:r>
            <a:r>
              <a:rPr lang="en-US" altLang="ja-JP" sz="2000" dirty="0">
                <a:solidFill>
                  <a:srgbClr val="FF0000"/>
                </a:solidFill>
              </a:rPr>
              <a:t> </a:t>
            </a:r>
            <a:r>
              <a:rPr lang="ja-JP" altLang="en-US" sz="1600">
                <a:solidFill>
                  <a:schemeClr val="tx1"/>
                </a:solidFill>
              </a:rPr>
              <a:t>インド国民会議派</a:t>
            </a:r>
            <a:r>
              <a:rPr lang="en-US" altLang="ja-JP" sz="1600" dirty="0">
                <a:solidFill>
                  <a:schemeClr val="tx1"/>
                </a:solidFill>
              </a:rPr>
              <a:t> </a:t>
            </a:r>
            <a:r>
              <a:rPr lang="ja-JP" altLang="en-US" sz="1600">
                <a:solidFill>
                  <a:schemeClr val="tx1"/>
                </a:solidFill>
              </a:rPr>
              <a:t>民主主義的だが</a:t>
            </a:r>
            <a:r>
              <a:rPr lang="ja-JP" altLang="en-US" sz="1800">
                <a:solidFill>
                  <a:srgbClr val="0400FF"/>
                </a:solidFill>
              </a:rPr>
              <a:t>社会主義的経済政策</a:t>
            </a:r>
            <a:r>
              <a:rPr lang="en-US" altLang="ja-JP" sz="1600" dirty="0">
                <a:solidFill>
                  <a:srgbClr val="FF0000"/>
                </a:solidFill>
              </a:rPr>
              <a:t>■</a:t>
            </a:r>
            <a:r>
              <a:rPr lang="en-US" altLang="ja-JP" sz="2000" dirty="0">
                <a:solidFill>
                  <a:schemeClr val="tx1"/>
                </a:solidFill>
              </a:rPr>
              <a:t>1991</a:t>
            </a:r>
            <a:r>
              <a:rPr lang="ja-JP" altLang="en-US" sz="2000">
                <a:solidFill>
                  <a:schemeClr val="tx1"/>
                </a:solidFill>
              </a:rPr>
              <a:t>年</a:t>
            </a:r>
            <a:r>
              <a:rPr lang="en-US" altLang="ja-JP" sz="2000" dirty="0">
                <a:solidFill>
                  <a:schemeClr val="tx1"/>
                </a:solidFill>
              </a:rPr>
              <a:t> </a:t>
            </a:r>
            <a:r>
              <a:rPr lang="ja-JP" altLang="en-US" sz="2000">
                <a:solidFill>
                  <a:schemeClr val="tx1"/>
                </a:solidFill>
              </a:rPr>
              <a:t>外貨危機、</a:t>
            </a:r>
            <a:r>
              <a:rPr lang="en-US" altLang="ja-JP" sz="2000" dirty="0">
                <a:solidFill>
                  <a:schemeClr val="tx1"/>
                </a:solidFill>
              </a:rPr>
              <a:t> </a:t>
            </a:r>
            <a:r>
              <a:rPr lang="ja-JP" altLang="en-US" sz="2000">
                <a:solidFill>
                  <a:schemeClr val="tx1"/>
                </a:solidFill>
              </a:rPr>
              <a:t>ラオ首相・シン財務大臣</a:t>
            </a:r>
            <a:r>
              <a:rPr lang="en-US" altLang="ja-JP" sz="2000" dirty="0">
                <a:solidFill>
                  <a:schemeClr val="tx1"/>
                </a:solidFill>
              </a:rPr>
              <a:t>:</a:t>
            </a:r>
            <a:r>
              <a:rPr lang="ja-JP" altLang="en-US" sz="2000" b="0" i="0">
                <a:solidFill>
                  <a:srgbClr val="212121"/>
                </a:solidFill>
                <a:effectLst/>
                <a:latin typeface="Helvetica Neue" panose="02000503000000020004" pitchFamily="2" charset="0"/>
              </a:rPr>
              <a:t>ビッグバン型の経済改革</a:t>
            </a:r>
            <a:r>
              <a:rPr lang="en-US" altLang="ja-JP" sz="1600" b="0" i="0" dirty="0">
                <a:solidFill>
                  <a:srgbClr val="212121"/>
                </a:solidFill>
                <a:effectLst/>
                <a:latin typeface="Helvetica Neue" panose="02000503000000020004" pitchFamily="2" charset="0"/>
              </a:rPr>
              <a:t>(</a:t>
            </a:r>
            <a:r>
              <a:rPr lang="ja-JP" altLang="en-US" sz="1800" b="0" i="0">
                <a:solidFill>
                  <a:srgbClr val="212121"/>
                </a:solidFill>
                <a:effectLst/>
                <a:latin typeface="Helvetica Neue" panose="02000503000000020004" pitchFamily="2" charset="0"/>
              </a:rPr>
              <a:t>規制</a:t>
            </a:r>
            <a:r>
              <a:rPr lang="ja-JP" altLang="en-US" sz="1600" b="0" i="0">
                <a:solidFill>
                  <a:srgbClr val="000000"/>
                </a:solidFill>
                <a:effectLst/>
                <a:latin typeface="Hiragino Kaku Gothic ProN" panose="020B0300000000000000" pitchFamily="34" charset="-128"/>
                <a:ea typeface="Hiragino Kaku Gothic ProN" panose="020B0300000000000000" pitchFamily="34" charset="-128"/>
              </a:rPr>
              <a:t>制緩和と国営企業の民営化、外国資本積極誘致</a:t>
            </a:r>
            <a:r>
              <a:rPr lang="en-US" altLang="ja-JP" sz="1600" b="0" i="0" dirty="0">
                <a:solidFill>
                  <a:srgbClr val="000000"/>
                </a:solidFill>
                <a:effectLst/>
                <a:latin typeface="Hiragino Kaku Gothic ProN" panose="020B0300000000000000" pitchFamily="34" charset="-128"/>
                <a:ea typeface="Hiragino Kaku Gothic ProN" panose="020B0300000000000000" pitchFamily="34" charset="-128"/>
              </a:rPr>
              <a:t>) </a:t>
            </a:r>
            <a:r>
              <a:rPr lang="en-US" altLang="ja-JP" sz="2000" dirty="0">
                <a:solidFill>
                  <a:srgbClr val="FF0000"/>
                </a:solidFill>
              </a:rPr>
              <a:t>■</a:t>
            </a:r>
            <a:r>
              <a:rPr lang="en-US" altLang="ja-JP" sz="2000" dirty="0">
                <a:solidFill>
                  <a:schemeClr val="tx1"/>
                </a:solidFill>
              </a:rPr>
              <a:t>2004 </a:t>
            </a:r>
            <a:r>
              <a:rPr lang="ja-JP" altLang="en-US" sz="2000">
                <a:solidFill>
                  <a:schemeClr val="tx1"/>
                </a:solidFill>
              </a:rPr>
              <a:t>シン首相</a:t>
            </a:r>
            <a:r>
              <a:rPr lang="en-US" altLang="ja-JP" sz="2000" dirty="0">
                <a:solidFill>
                  <a:schemeClr val="tx1"/>
                </a:solidFill>
              </a:rPr>
              <a:t>(2</a:t>
            </a:r>
            <a:r>
              <a:rPr lang="ja-JP" altLang="en-US" sz="2000">
                <a:solidFill>
                  <a:schemeClr val="tx1"/>
                </a:solidFill>
              </a:rPr>
              <a:t>期目に失速</a:t>
            </a:r>
            <a:r>
              <a:rPr lang="en-US" altLang="ja-JP" sz="2000" dirty="0">
                <a:solidFill>
                  <a:schemeClr val="tx1"/>
                </a:solidFill>
              </a:rPr>
              <a:t>)</a:t>
            </a:r>
            <a:r>
              <a:rPr lang="ja-JP" altLang="en-US" sz="2000">
                <a:solidFill>
                  <a:schemeClr val="tx1"/>
                </a:solidFill>
              </a:rPr>
              <a:t>　</a:t>
            </a:r>
            <a:r>
              <a:rPr lang="en-US" altLang="ja-JP" sz="2000" dirty="0">
                <a:solidFill>
                  <a:srgbClr val="FF0000"/>
                </a:solidFill>
              </a:rPr>
              <a:t> ■ </a:t>
            </a:r>
            <a:r>
              <a:rPr lang="en-US" altLang="ja-JP" sz="2000" dirty="0">
                <a:solidFill>
                  <a:schemeClr val="tx1"/>
                </a:solidFill>
              </a:rPr>
              <a:t>2014 </a:t>
            </a:r>
            <a:r>
              <a:rPr lang="ja-JP" altLang="en-US" sz="2000">
                <a:solidFill>
                  <a:schemeClr val="tx1"/>
                </a:solidFill>
              </a:rPr>
              <a:t>モディ首相　</a:t>
            </a:r>
            <a:r>
              <a:rPr lang="en-US" altLang="ja-JP" sz="2000" dirty="0">
                <a:solidFill>
                  <a:schemeClr val="tx1"/>
                </a:solidFill>
              </a:rPr>
              <a:t>(</a:t>
            </a:r>
            <a:r>
              <a:rPr lang="ja-JP" altLang="en-US" sz="2000">
                <a:solidFill>
                  <a:schemeClr val="tx1"/>
                </a:solidFill>
              </a:rPr>
              <a:t>グシャラート州の経済改革で実績</a:t>
            </a:r>
            <a:r>
              <a:rPr lang="en-US" altLang="ja-JP" sz="2000" dirty="0">
                <a:solidFill>
                  <a:schemeClr val="tx1"/>
                </a:solidFill>
              </a:rPr>
              <a:t>)</a:t>
            </a:r>
          </a:p>
          <a:p>
            <a:pPr>
              <a:defRPr/>
            </a:pPr>
            <a:r>
              <a:rPr lang="ja-JP" altLang="en-US">
                <a:solidFill>
                  <a:srgbClr val="0400FF"/>
                </a:solidFill>
              </a:rPr>
              <a:t>投資</a:t>
            </a:r>
            <a:r>
              <a:rPr lang="ja-JP" altLang="en-US">
                <a:solidFill>
                  <a:schemeClr val="tx1"/>
                </a:solidFill>
              </a:rPr>
              <a:t>自由化、</a:t>
            </a:r>
            <a:r>
              <a:rPr lang="ja-JP" altLang="en-US">
                <a:solidFill>
                  <a:srgbClr val="0400FF"/>
                </a:solidFill>
              </a:rPr>
              <a:t>関税</a:t>
            </a:r>
            <a:r>
              <a:rPr lang="ja-JP" altLang="en-US">
                <a:solidFill>
                  <a:schemeClr val="tx1"/>
                </a:solidFill>
              </a:rPr>
              <a:t>引下げ</a:t>
            </a:r>
            <a:r>
              <a:rPr lang="ja-JP" altLang="en-US" sz="2000">
                <a:solidFill>
                  <a:schemeClr val="tx1"/>
                </a:solidFill>
              </a:rPr>
              <a:t>　</a:t>
            </a:r>
            <a:endParaRPr lang="en-US" altLang="ja-JP" sz="2000" b="0" i="0" dirty="0">
              <a:solidFill>
                <a:schemeClr val="tx1"/>
              </a:solidFill>
              <a:effectLst/>
              <a:latin typeface="Hiragino Kaku Gothic ProN" panose="020B0300000000000000" pitchFamily="34" charset="-128"/>
              <a:ea typeface="Hiragino Kaku Gothic ProN" panose="020B0300000000000000" pitchFamily="34" charset="-128"/>
            </a:endParaRPr>
          </a:p>
          <a:p>
            <a:pPr>
              <a:defRPr/>
            </a:pPr>
            <a:endParaRPr lang="en-US" altLang="ja-JP" sz="3200" dirty="0">
              <a:solidFill>
                <a:schemeClr val="tx1"/>
              </a:solidFill>
            </a:endParaRPr>
          </a:p>
        </p:txBody>
      </p:sp>
      <p:sp>
        <p:nvSpPr>
          <p:cNvPr id="56323" name="日付プレースホルダー 3">
            <a:extLst>
              <a:ext uri="{FF2B5EF4-FFF2-40B4-BE49-F238E27FC236}">
                <a16:creationId xmlns:a16="http://schemas.microsoft.com/office/drawing/2014/main" id="{D1A6AD6F-44BE-B0AA-FF14-EA273E56969F}"/>
              </a:ext>
            </a:extLst>
          </p:cNvPr>
          <p:cNvSpPr>
            <a:spLocks noGrp="1" noChangeArrowheads="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56324" name="スライド番号プレースホルダー 4">
            <a:extLst>
              <a:ext uri="{FF2B5EF4-FFF2-40B4-BE49-F238E27FC236}">
                <a16:creationId xmlns:a16="http://schemas.microsoft.com/office/drawing/2014/main" id="{E3EAC8C5-171B-34EA-3D01-8C262CF29E34}"/>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4BF6268B-AE63-A54C-879C-503752010CA8}" type="slidenum">
              <a:rPr lang="ja-JP" altLang="en-US" sz="1400" smtClean="0">
                <a:solidFill>
                  <a:schemeClr val="tx1"/>
                </a:solidFill>
                <a:latin typeface="Times New Roman" panose="02020603050405020304" pitchFamily="18" charset="0"/>
              </a:rPr>
              <a:pPr>
                <a:spcBef>
                  <a:spcPct val="0"/>
                </a:spcBef>
                <a:buClrTx/>
                <a:buFontTx/>
                <a:buNone/>
              </a:pPr>
              <a:t>36</a:t>
            </a:fld>
            <a:endParaRPr lang="en-US" altLang="ja-JP" sz="1400">
              <a:solidFill>
                <a:schemeClr val="tx1"/>
              </a:solidFill>
              <a:latin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12D96D37-F6FD-732B-8E64-6AFFDC7DAC71}"/>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850145-8B5F-F764-68EE-B91244DB5148}"/>
              </a:ext>
            </a:extLst>
          </p:cNvPr>
          <p:cNvSpPr>
            <a:spLocks noGrp="1"/>
          </p:cNvSpPr>
          <p:nvPr>
            <p:ph type="title"/>
          </p:nvPr>
        </p:nvSpPr>
        <p:spPr/>
        <p:txBody>
          <a:bodyPr/>
          <a:lstStyle/>
          <a:p>
            <a:r>
              <a:rPr lang="en-US" altLang="ja-JP" dirty="0"/>
              <a:t>4.6 </a:t>
            </a:r>
            <a:r>
              <a:rPr lang="ja-JP" altLang="en-US"/>
              <a:t>他の貿易環境の変化</a:t>
            </a:r>
            <a:endParaRPr kumimoji="1" lang="ja-JP" altLang="en-US"/>
          </a:p>
        </p:txBody>
      </p:sp>
      <p:sp>
        <p:nvSpPr>
          <p:cNvPr id="3" name="コンテンツ プレースホルダー 2">
            <a:extLst>
              <a:ext uri="{FF2B5EF4-FFF2-40B4-BE49-F238E27FC236}">
                <a16:creationId xmlns:a16="http://schemas.microsoft.com/office/drawing/2014/main" id="{CCE49986-B353-66FB-C380-FD5185F14546}"/>
              </a:ext>
            </a:extLst>
          </p:cNvPr>
          <p:cNvSpPr>
            <a:spLocks noGrp="1"/>
          </p:cNvSpPr>
          <p:nvPr>
            <p:ph idx="1"/>
          </p:nvPr>
        </p:nvSpPr>
        <p:spPr/>
        <p:txBody>
          <a:bodyPr/>
          <a:lstStyle/>
          <a:p>
            <a:r>
              <a:rPr lang="ja-JP" altLang="en-US"/>
              <a:t>運賃</a:t>
            </a:r>
            <a:r>
              <a:rPr kumimoji="1" lang="ja-JP" altLang="en-US"/>
              <a:t>の低減</a:t>
            </a:r>
            <a:endParaRPr kumimoji="1" lang="en-US" altLang="ja-JP" dirty="0"/>
          </a:p>
          <a:p>
            <a:pPr lvl="1"/>
            <a:r>
              <a:rPr lang="ja-JP" altLang="en-US"/>
              <a:t>航空運賃</a:t>
            </a:r>
            <a:r>
              <a:rPr lang="en-US" altLang="ja-JP" dirty="0"/>
              <a:t> 3.87(1955)→0.30(2004)</a:t>
            </a:r>
            <a:r>
              <a:rPr lang="en-US" altLang="ja-JP" sz="2000" dirty="0"/>
              <a:t>$[2000]/</a:t>
            </a:r>
            <a:r>
              <a:rPr lang="en-US" altLang="ja-JP" sz="2000" dirty="0" err="1"/>
              <a:t>TKm</a:t>
            </a:r>
            <a:endParaRPr lang="en-US" altLang="ja-JP" sz="2000" dirty="0"/>
          </a:p>
          <a:p>
            <a:pPr lvl="1"/>
            <a:r>
              <a:rPr lang="en-US" altLang="ja-JP" dirty="0"/>
              <a:t> </a:t>
            </a:r>
            <a:r>
              <a:rPr lang="ja-JP" altLang="en-US"/>
              <a:t>つまり</a:t>
            </a:r>
            <a:r>
              <a:rPr lang="en-US" altLang="ja-JP" dirty="0"/>
              <a:t> 1/13 </a:t>
            </a:r>
            <a:r>
              <a:rPr lang="ja-JP" altLang="en-US"/>
              <a:t>に低減　</a:t>
            </a:r>
            <a:r>
              <a:rPr lang="en-US" altLang="ja-JP" dirty="0"/>
              <a:t>(Hummels 2007)</a:t>
            </a:r>
          </a:p>
          <a:p>
            <a:pPr marL="457200" lvl="1" indent="0">
              <a:buNone/>
            </a:pPr>
            <a:r>
              <a:rPr lang="ja-JP" altLang="en-US">
                <a:solidFill>
                  <a:srgbClr val="FF0000"/>
                </a:solidFill>
              </a:rPr>
              <a:t>✖</a:t>
            </a:r>
            <a:r>
              <a:rPr lang="ja-JP" altLang="en-US"/>
              <a:t>海上輸送運賃</a:t>
            </a:r>
            <a:r>
              <a:rPr lang="en-US" altLang="ja-JP" dirty="0"/>
              <a:t>(</a:t>
            </a:r>
            <a:r>
              <a:rPr lang="ja-JP" altLang="en-US"/>
              <a:t>定期航路船</a:t>
            </a:r>
            <a:r>
              <a:rPr lang="en-US" altLang="ja-JP" dirty="0"/>
              <a:t>)</a:t>
            </a:r>
            <a:r>
              <a:rPr lang="ja-JP" altLang="en-US"/>
              <a:t>　低減せず</a:t>
            </a:r>
            <a:r>
              <a:rPr lang="en-US" altLang="ja-JP" dirty="0"/>
              <a:t>(</a:t>
            </a:r>
            <a:r>
              <a:rPr lang="ja-JP" altLang="en-US"/>
              <a:t>同</a:t>
            </a:r>
            <a:r>
              <a:rPr lang="en-US" altLang="ja-JP" dirty="0"/>
              <a:t>)</a:t>
            </a:r>
          </a:p>
          <a:p>
            <a:r>
              <a:rPr lang="ja-JP" altLang="en-US"/>
              <a:t>コンテナ・システムの整備</a:t>
            </a:r>
            <a:r>
              <a:rPr lang="en-US" altLang="ja-JP" sz="2800" dirty="0"/>
              <a:t>(</a:t>
            </a:r>
            <a:r>
              <a:rPr lang="ja-JP" altLang="en-US" sz="2800"/>
              <a:t>途上国</a:t>
            </a:r>
            <a:r>
              <a:rPr lang="en-US" altLang="ja-JP" sz="2800" dirty="0"/>
              <a:t>1970’s)</a:t>
            </a:r>
          </a:p>
          <a:p>
            <a:pPr lvl="1"/>
            <a:r>
              <a:rPr lang="ja-JP" altLang="en-US"/>
              <a:t>工場から販売先倉庫　マテハン費用の削減</a:t>
            </a:r>
            <a:endParaRPr lang="en-US" altLang="ja-JP" dirty="0"/>
          </a:p>
          <a:p>
            <a:pPr lvl="1"/>
            <a:r>
              <a:rPr lang="ja-JP" altLang="en-US"/>
              <a:t>港での滞在時間</a:t>
            </a:r>
            <a:r>
              <a:rPr lang="en-US" altLang="ja-JP" dirty="0"/>
              <a:t>(</a:t>
            </a:r>
            <a:r>
              <a:rPr lang="ja-JP" altLang="en-US"/>
              <a:t>積荷作業</a:t>
            </a:r>
            <a:r>
              <a:rPr lang="en-US" altLang="ja-JP" dirty="0"/>
              <a:t>) ½</a:t>
            </a:r>
            <a:r>
              <a:rPr lang="ja-JP" altLang="en-US"/>
              <a:t>から</a:t>
            </a:r>
            <a:r>
              <a:rPr lang="en-US" altLang="ja-JP" dirty="0"/>
              <a:t>⅓</a:t>
            </a:r>
            <a:r>
              <a:rPr lang="ja-JP" altLang="en-US"/>
              <a:t>に</a:t>
            </a:r>
            <a:r>
              <a:rPr lang="en-US" altLang="ja-JP" dirty="0"/>
              <a:t>(</a:t>
            </a:r>
            <a:r>
              <a:rPr lang="ja-JP" altLang="en-US"/>
              <a:t>同</a:t>
            </a:r>
            <a:r>
              <a:rPr lang="en-US" altLang="ja-JP" dirty="0"/>
              <a:t>)</a:t>
            </a:r>
          </a:p>
          <a:p>
            <a:r>
              <a:rPr lang="en-US" altLang="ja-JP" dirty="0"/>
              <a:t>ICT</a:t>
            </a:r>
            <a:r>
              <a:rPr lang="ja-JP" altLang="en-US"/>
              <a:t>革命</a:t>
            </a:r>
            <a:r>
              <a:rPr lang="en-US" altLang="ja-JP" sz="2000" dirty="0"/>
              <a:t>(1995 Windows95) </a:t>
            </a:r>
            <a:r>
              <a:rPr lang="ja-JP" altLang="en-US" sz="2400">
                <a:solidFill>
                  <a:schemeClr val="tx1"/>
                </a:solidFill>
              </a:rPr>
              <a:t>国を超える管理、受発注</a:t>
            </a:r>
            <a:endParaRPr lang="en-US" altLang="ja-JP" sz="2400" dirty="0">
              <a:solidFill>
                <a:schemeClr val="tx1"/>
              </a:solidFill>
            </a:endParaRPr>
          </a:p>
          <a:p>
            <a:pPr lvl="1"/>
            <a:endParaRPr lang="en-US" altLang="ja-JP" dirty="0"/>
          </a:p>
          <a:p>
            <a:pPr lvl="1"/>
            <a:endParaRPr lang="en-US" altLang="ja-JP" dirty="0"/>
          </a:p>
          <a:p>
            <a:pPr lvl="1"/>
            <a:endParaRPr lang="en-US" altLang="ja-JP" dirty="0"/>
          </a:p>
          <a:p>
            <a:pPr lvl="1"/>
            <a:endParaRPr lang="en-US" altLang="ja-JP" dirty="0"/>
          </a:p>
          <a:p>
            <a:pPr lvl="1"/>
            <a:endParaRPr lang="en-US" altLang="ja-JP" dirty="0"/>
          </a:p>
        </p:txBody>
      </p:sp>
      <p:sp>
        <p:nvSpPr>
          <p:cNvPr id="4" name="日付プレースホルダー 3">
            <a:extLst>
              <a:ext uri="{FF2B5EF4-FFF2-40B4-BE49-F238E27FC236}">
                <a16:creationId xmlns:a16="http://schemas.microsoft.com/office/drawing/2014/main" id="{36BE0FED-A089-01DB-C27A-04492908F0A2}"/>
              </a:ext>
            </a:extLst>
          </p:cNvPr>
          <p:cNvSpPr>
            <a:spLocks noGrp="1"/>
          </p:cNvSpPr>
          <p:nvPr>
            <p:ph type="dt" sz="half" idx="10"/>
          </p:nvPr>
        </p:nvSpPr>
        <p:spPr/>
        <p:txBody>
          <a:bodyPr/>
          <a:lstStyle/>
          <a:p>
            <a:pPr>
              <a:defRPr/>
            </a:pPr>
            <a:r>
              <a:rPr lang="en-US" altLang="ja-JP"/>
              <a:t>2023.11.12</a:t>
            </a:r>
          </a:p>
        </p:txBody>
      </p:sp>
      <p:sp>
        <p:nvSpPr>
          <p:cNvPr id="5" name="スライド番号プレースホルダー 4">
            <a:extLst>
              <a:ext uri="{FF2B5EF4-FFF2-40B4-BE49-F238E27FC236}">
                <a16:creationId xmlns:a16="http://schemas.microsoft.com/office/drawing/2014/main" id="{20E26FA9-E4A2-D6F0-891E-73817053E178}"/>
              </a:ext>
            </a:extLst>
          </p:cNvPr>
          <p:cNvSpPr>
            <a:spLocks noGrp="1"/>
          </p:cNvSpPr>
          <p:nvPr>
            <p:ph type="sldNum" sz="quarter" idx="12"/>
          </p:nvPr>
        </p:nvSpPr>
        <p:spPr/>
        <p:txBody>
          <a:bodyPr/>
          <a:lstStyle/>
          <a:p>
            <a:pPr>
              <a:defRPr/>
            </a:pPr>
            <a:fld id="{D32D396F-AD62-B348-8EBC-B979D3BF26EC}" type="slidenum">
              <a:rPr lang="ja-JP" altLang="en-US" smtClean="0"/>
              <a:pPr>
                <a:defRPr/>
              </a:pPr>
              <a:t>37</a:t>
            </a:fld>
            <a:endParaRPr lang="en-US" altLang="ja-JP"/>
          </a:p>
        </p:txBody>
      </p:sp>
      <p:sp>
        <p:nvSpPr>
          <p:cNvPr id="6" name="フッター プレースホルダー 5">
            <a:extLst>
              <a:ext uri="{FF2B5EF4-FFF2-40B4-BE49-F238E27FC236}">
                <a16:creationId xmlns:a16="http://schemas.microsoft.com/office/drawing/2014/main" id="{EF1B01EF-D670-D414-30F2-093D3A152B3E}"/>
              </a:ext>
            </a:extLst>
          </p:cNvPr>
          <p:cNvSpPr>
            <a:spLocks noGrp="1"/>
          </p:cNvSpPr>
          <p:nvPr>
            <p:ph type="ftr" sz="quarter" idx="11"/>
          </p:nvPr>
        </p:nvSpPr>
        <p:spPr/>
        <p:txBody>
          <a:bodyPr/>
          <a:lstStyle/>
          <a:p>
            <a:pPr>
              <a:defRPr/>
            </a:pPr>
            <a:r>
              <a:rPr lang="ja-JP" altLang="en-US"/>
              <a:t>塩沢由典</a:t>
            </a:r>
            <a:endParaRPr lang="en-US" altLang="ja-JP"/>
          </a:p>
        </p:txBody>
      </p:sp>
    </p:spTree>
    <p:extLst>
      <p:ext uri="{BB962C8B-B14F-4D97-AF65-F5344CB8AC3E}">
        <p14:creationId xmlns:p14="http://schemas.microsoft.com/office/powerpoint/2010/main" val="35934036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AB0479-F134-EA5D-C15A-A70043DDE14B}"/>
              </a:ext>
            </a:extLst>
          </p:cNvPr>
          <p:cNvSpPr>
            <a:spLocks noGrp="1"/>
          </p:cNvSpPr>
          <p:nvPr>
            <p:ph type="title"/>
          </p:nvPr>
        </p:nvSpPr>
        <p:spPr/>
        <p:txBody>
          <a:bodyPr/>
          <a:lstStyle/>
          <a:p>
            <a:r>
              <a:rPr kumimoji="1" lang="en-US" altLang="ja-JP" dirty="0"/>
              <a:t>3.7 </a:t>
            </a:r>
            <a:r>
              <a:rPr kumimoji="1" lang="ja-JP" altLang="en-US"/>
              <a:t>追上げ</a:t>
            </a:r>
            <a:r>
              <a:rPr kumimoji="1" lang="en-US" altLang="ja-JP" dirty="0"/>
              <a:t>(catching-up)</a:t>
            </a:r>
            <a:r>
              <a:rPr kumimoji="1" lang="ja-JP" altLang="en-US"/>
              <a:t>の論理</a:t>
            </a:r>
          </a:p>
        </p:txBody>
      </p:sp>
      <p:sp>
        <p:nvSpPr>
          <p:cNvPr id="3" name="コンテンツ プレースホルダー 2">
            <a:extLst>
              <a:ext uri="{FF2B5EF4-FFF2-40B4-BE49-F238E27FC236}">
                <a16:creationId xmlns:a16="http://schemas.microsoft.com/office/drawing/2014/main" id="{BCBB8FB6-B655-F7AC-0E75-1BDE7F06E866}"/>
              </a:ext>
            </a:extLst>
          </p:cNvPr>
          <p:cNvSpPr>
            <a:spLocks noGrp="1"/>
          </p:cNvSpPr>
          <p:nvPr>
            <p:ph idx="1"/>
          </p:nvPr>
        </p:nvSpPr>
        <p:spPr/>
        <p:txBody>
          <a:bodyPr/>
          <a:lstStyle/>
          <a:p>
            <a:r>
              <a:rPr lang="ja-JP" altLang="en-US"/>
              <a:t>追い上げの基本条件</a:t>
            </a:r>
            <a:endParaRPr lang="en-US" altLang="ja-JP" dirty="0"/>
          </a:p>
          <a:p>
            <a:pPr lvl="1"/>
            <a:r>
              <a:rPr lang="ja-JP" altLang="en-US"/>
              <a:t>先進国</a:t>
            </a:r>
            <a:r>
              <a:rPr lang="en-US" altLang="ja-JP" dirty="0"/>
              <a:t>(</a:t>
            </a:r>
            <a:r>
              <a:rPr lang="ja-JP" altLang="en-US"/>
              <a:t>高賃金国</a:t>
            </a:r>
            <a:r>
              <a:rPr lang="en-US" altLang="ja-JP" dirty="0"/>
              <a:t>)vs.</a:t>
            </a:r>
            <a:r>
              <a:rPr lang="ja-JP" altLang="en-US"/>
              <a:t>途上国</a:t>
            </a:r>
            <a:r>
              <a:rPr lang="en-US" altLang="ja-JP" dirty="0"/>
              <a:t>(</a:t>
            </a:r>
            <a:r>
              <a:rPr lang="ja-JP" altLang="en-US"/>
              <a:t>低賃金国</a:t>
            </a:r>
            <a:r>
              <a:rPr lang="en-US" altLang="ja-JP" dirty="0"/>
              <a:t>)</a:t>
            </a:r>
          </a:p>
          <a:p>
            <a:r>
              <a:rPr lang="ja-JP" altLang="en-US"/>
              <a:t>主流派貿易論</a:t>
            </a:r>
            <a:endParaRPr lang="en-US" altLang="ja-JP" dirty="0"/>
          </a:p>
          <a:p>
            <a:pPr lvl="1"/>
            <a:r>
              <a:rPr lang="ja-JP" altLang="en-US"/>
              <a:t>賃金格差の理論を持たず。</a:t>
            </a:r>
            <a:r>
              <a:rPr lang="en-US" altLang="ja-JP" dirty="0">
                <a:solidFill>
                  <a:srgbClr val="FF0000"/>
                </a:solidFill>
              </a:rPr>
              <a:t>☛</a:t>
            </a:r>
            <a:r>
              <a:rPr lang="ja-JP" altLang="en-US" sz="2400"/>
              <a:t>要素価格均等化定理</a:t>
            </a:r>
            <a:endParaRPr lang="en-US" altLang="ja-JP" dirty="0"/>
          </a:p>
          <a:p>
            <a:r>
              <a:rPr lang="ja-JP" altLang="en-US">
                <a:solidFill>
                  <a:srgbClr val="0400FF"/>
                </a:solidFill>
              </a:rPr>
              <a:t>国際価値論</a:t>
            </a:r>
            <a:endParaRPr lang="en-US" altLang="ja-JP" dirty="0">
              <a:solidFill>
                <a:srgbClr val="0400FF"/>
              </a:solidFill>
            </a:endParaRPr>
          </a:p>
          <a:p>
            <a:pPr lvl="1"/>
            <a:r>
              <a:rPr lang="ja-JP" altLang="en-US"/>
              <a:t>技術格差が</a:t>
            </a:r>
            <a:r>
              <a:rPr lang="ja-JP" altLang="en-US">
                <a:solidFill>
                  <a:srgbClr val="0400FF"/>
                </a:solidFill>
              </a:rPr>
              <a:t>賃金格差</a:t>
            </a:r>
            <a:r>
              <a:rPr lang="ja-JP" altLang="en-US"/>
              <a:t>をもたらす。</a:t>
            </a:r>
            <a:endParaRPr lang="en-US" altLang="ja-JP" dirty="0"/>
          </a:p>
          <a:p>
            <a:pPr lvl="1"/>
            <a:r>
              <a:rPr lang="ja-JP" altLang="en-US">
                <a:solidFill>
                  <a:srgbClr val="0400FF"/>
                </a:solidFill>
              </a:rPr>
              <a:t>賃金格差</a:t>
            </a:r>
            <a:r>
              <a:rPr lang="ja-JP" altLang="en-US"/>
              <a:t>は、</a:t>
            </a:r>
            <a:r>
              <a:rPr kumimoji="1" lang="ja-JP" altLang="en-US"/>
              <a:t>追上げの重要要素</a:t>
            </a:r>
            <a:r>
              <a:rPr kumimoji="1" lang="en-US" altLang="ja-JP" sz="2400" dirty="0"/>
              <a:t>(</a:t>
            </a:r>
            <a:r>
              <a:rPr kumimoji="1" lang="ja-JP" altLang="en-US" sz="2400">
                <a:solidFill>
                  <a:srgbClr val="FF0000"/>
                </a:solidFill>
              </a:rPr>
              <a:t>雁行形態論</a:t>
            </a:r>
            <a:r>
              <a:rPr kumimoji="1" lang="en-US" altLang="ja-JP" sz="2400" dirty="0"/>
              <a:t>)</a:t>
            </a:r>
            <a:endParaRPr lang="en-US" altLang="ja-JP" sz="2400" dirty="0">
              <a:solidFill>
                <a:srgbClr val="0400FF"/>
              </a:solidFill>
            </a:endParaRPr>
          </a:p>
          <a:p>
            <a:r>
              <a:rPr kumimoji="1" lang="en-US" altLang="ja-JP" dirty="0"/>
              <a:t>1990</a:t>
            </a:r>
            <a:r>
              <a:rPr kumimoji="1" lang="ja-JP" altLang="en-US"/>
              <a:t>年の</a:t>
            </a:r>
            <a:r>
              <a:rPr lang="ja-JP" altLang="en-US"/>
              <a:t>日中の賃金格差</a:t>
            </a:r>
            <a:r>
              <a:rPr lang="en-US" altLang="ja-JP" dirty="0"/>
              <a:t> 20</a:t>
            </a:r>
            <a:r>
              <a:rPr lang="ja-JP" altLang="en-US"/>
              <a:t>倍</a:t>
            </a:r>
            <a:endParaRPr kumimoji="1" lang="ja-JP" altLang="en-US"/>
          </a:p>
        </p:txBody>
      </p:sp>
      <p:sp>
        <p:nvSpPr>
          <p:cNvPr id="4" name="日付プレースホルダー 3">
            <a:extLst>
              <a:ext uri="{FF2B5EF4-FFF2-40B4-BE49-F238E27FC236}">
                <a16:creationId xmlns:a16="http://schemas.microsoft.com/office/drawing/2014/main" id="{535E5111-572A-EED5-71BD-7D496308C3AB}"/>
              </a:ext>
            </a:extLst>
          </p:cNvPr>
          <p:cNvSpPr>
            <a:spLocks noGrp="1"/>
          </p:cNvSpPr>
          <p:nvPr>
            <p:ph type="dt" sz="half" idx="10"/>
          </p:nvPr>
        </p:nvSpPr>
        <p:spPr/>
        <p:txBody>
          <a:bodyPr/>
          <a:lstStyle/>
          <a:p>
            <a:pPr>
              <a:defRPr/>
            </a:pPr>
            <a:r>
              <a:rPr lang="en-US" altLang="ja-JP"/>
              <a:t>2023.11.12</a:t>
            </a:r>
          </a:p>
        </p:txBody>
      </p:sp>
      <p:sp>
        <p:nvSpPr>
          <p:cNvPr id="5" name="スライド番号プレースホルダー 4">
            <a:extLst>
              <a:ext uri="{FF2B5EF4-FFF2-40B4-BE49-F238E27FC236}">
                <a16:creationId xmlns:a16="http://schemas.microsoft.com/office/drawing/2014/main" id="{A12E60AD-31C4-F8DA-4F7C-CD3890D953D8}"/>
              </a:ext>
            </a:extLst>
          </p:cNvPr>
          <p:cNvSpPr>
            <a:spLocks noGrp="1"/>
          </p:cNvSpPr>
          <p:nvPr>
            <p:ph type="sldNum" sz="quarter" idx="12"/>
          </p:nvPr>
        </p:nvSpPr>
        <p:spPr/>
        <p:txBody>
          <a:bodyPr/>
          <a:lstStyle/>
          <a:p>
            <a:pPr>
              <a:defRPr/>
            </a:pPr>
            <a:fld id="{D32D396F-AD62-B348-8EBC-B979D3BF26EC}" type="slidenum">
              <a:rPr lang="ja-JP" altLang="en-US" smtClean="0"/>
              <a:pPr>
                <a:defRPr/>
              </a:pPr>
              <a:t>38</a:t>
            </a:fld>
            <a:endParaRPr lang="en-US" altLang="ja-JP"/>
          </a:p>
        </p:txBody>
      </p:sp>
      <p:sp>
        <p:nvSpPr>
          <p:cNvPr id="6" name="フッター プレースホルダー 5">
            <a:extLst>
              <a:ext uri="{FF2B5EF4-FFF2-40B4-BE49-F238E27FC236}">
                <a16:creationId xmlns:a16="http://schemas.microsoft.com/office/drawing/2014/main" id="{7BC17E93-1A3A-2E6C-316E-2D7DB09BCD4D}"/>
              </a:ext>
            </a:extLst>
          </p:cNvPr>
          <p:cNvSpPr>
            <a:spLocks noGrp="1"/>
          </p:cNvSpPr>
          <p:nvPr>
            <p:ph type="ftr" sz="quarter" idx="11"/>
          </p:nvPr>
        </p:nvSpPr>
        <p:spPr/>
        <p:txBody>
          <a:bodyPr/>
          <a:lstStyle/>
          <a:p>
            <a:pPr>
              <a:defRPr/>
            </a:pPr>
            <a:r>
              <a:rPr lang="ja-JP" altLang="en-US"/>
              <a:t>塩沢由典</a:t>
            </a:r>
            <a:endParaRPr lang="en-US" altLang="ja-JP"/>
          </a:p>
        </p:txBody>
      </p:sp>
    </p:spTree>
    <p:extLst>
      <p:ext uri="{BB962C8B-B14F-4D97-AF65-F5344CB8AC3E}">
        <p14:creationId xmlns:p14="http://schemas.microsoft.com/office/powerpoint/2010/main" val="1321422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95AF4A-3E7D-2D88-AA1E-CD77FB180510}"/>
              </a:ext>
            </a:extLst>
          </p:cNvPr>
          <p:cNvSpPr>
            <a:spLocks noGrp="1"/>
          </p:cNvSpPr>
          <p:nvPr>
            <p:ph type="title"/>
          </p:nvPr>
        </p:nvSpPr>
        <p:spPr/>
        <p:txBody>
          <a:bodyPr/>
          <a:lstStyle/>
          <a:p>
            <a:r>
              <a:rPr lang="en-US" altLang="ja-JP" dirty="0"/>
              <a:t>5. </a:t>
            </a:r>
            <a:r>
              <a:rPr lang="ja-JP" altLang="en-US"/>
              <a:t>日本企業の行動</a:t>
            </a:r>
            <a:endParaRPr kumimoji="1" lang="ja-JP" altLang="en-US"/>
          </a:p>
        </p:txBody>
      </p:sp>
      <p:sp>
        <p:nvSpPr>
          <p:cNvPr id="3" name="コンテンツ プレースホルダー 2">
            <a:extLst>
              <a:ext uri="{FF2B5EF4-FFF2-40B4-BE49-F238E27FC236}">
                <a16:creationId xmlns:a16="http://schemas.microsoft.com/office/drawing/2014/main" id="{00599396-7129-8E74-59D9-F0A04967C443}"/>
              </a:ext>
            </a:extLst>
          </p:cNvPr>
          <p:cNvSpPr>
            <a:spLocks noGrp="1"/>
          </p:cNvSpPr>
          <p:nvPr>
            <p:ph idx="1"/>
          </p:nvPr>
        </p:nvSpPr>
        <p:spPr/>
        <p:txBody>
          <a:bodyPr/>
          <a:lstStyle/>
          <a:p>
            <a:endParaRPr kumimoji="1" lang="ja-JP" altLang="en-US"/>
          </a:p>
        </p:txBody>
      </p:sp>
      <p:sp>
        <p:nvSpPr>
          <p:cNvPr id="4" name="日付プレースホルダー 3">
            <a:extLst>
              <a:ext uri="{FF2B5EF4-FFF2-40B4-BE49-F238E27FC236}">
                <a16:creationId xmlns:a16="http://schemas.microsoft.com/office/drawing/2014/main" id="{1A3588BD-01F7-AC21-1DD1-8E0CAD595159}"/>
              </a:ext>
            </a:extLst>
          </p:cNvPr>
          <p:cNvSpPr>
            <a:spLocks noGrp="1"/>
          </p:cNvSpPr>
          <p:nvPr>
            <p:ph type="dt" sz="half" idx="10"/>
          </p:nvPr>
        </p:nvSpPr>
        <p:spPr/>
        <p:txBody>
          <a:bodyPr/>
          <a:lstStyle/>
          <a:p>
            <a:pPr>
              <a:defRPr/>
            </a:pPr>
            <a:r>
              <a:rPr lang="en-US" altLang="ja-JP"/>
              <a:t>2023.11.12</a:t>
            </a:r>
          </a:p>
        </p:txBody>
      </p:sp>
      <p:sp>
        <p:nvSpPr>
          <p:cNvPr id="5" name="フッター プレースホルダー 4">
            <a:extLst>
              <a:ext uri="{FF2B5EF4-FFF2-40B4-BE49-F238E27FC236}">
                <a16:creationId xmlns:a16="http://schemas.microsoft.com/office/drawing/2014/main" id="{C7F56F81-BEF8-5FFD-12CA-D0A46ED7311D}"/>
              </a:ext>
            </a:extLst>
          </p:cNvPr>
          <p:cNvSpPr>
            <a:spLocks noGrp="1"/>
          </p:cNvSpPr>
          <p:nvPr>
            <p:ph type="ftr" sz="quarter" idx="11"/>
          </p:nvPr>
        </p:nvSpPr>
        <p:spPr/>
        <p:txBody>
          <a:bodyPr/>
          <a:lstStyle/>
          <a:p>
            <a:pPr>
              <a:defRPr/>
            </a:pPr>
            <a:r>
              <a:rPr lang="ja-JP" altLang="en-US"/>
              <a:t>塩沢由典</a:t>
            </a:r>
            <a:endParaRPr lang="en-US" altLang="ja-JP"/>
          </a:p>
        </p:txBody>
      </p:sp>
      <p:sp>
        <p:nvSpPr>
          <p:cNvPr id="6" name="スライド番号プレースホルダー 5">
            <a:extLst>
              <a:ext uri="{FF2B5EF4-FFF2-40B4-BE49-F238E27FC236}">
                <a16:creationId xmlns:a16="http://schemas.microsoft.com/office/drawing/2014/main" id="{58A53325-7327-238D-494E-F3481196A2D9}"/>
              </a:ext>
            </a:extLst>
          </p:cNvPr>
          <p:cNvSpPr>
            <a:spLocks noGrp="1"/>
          </p:cNvSpPr>
          <p:nvPr>
            <p:ph type="sldNum" sz="quarter" idx="12"/>
          </p:nvPr>
        </p:nvSpPr>
        <p:spPr/>
        <p:txBody>
          <a:bodyPr/>
          <a:lstStyle/>
          <a:p>
            <a:pPr>
              <a:defRPr/>
            </a:pPr>
            <a:fld id="{D32D396F-AD62-B348-8EBC-B979D3BF26EC}" type="slidenum">
              <a:rPr lang="ja-JP" altLang="en-US" smtClean="0"/>
              <a:pPr>
                <a:defRPr/>
              </a:pPr>
              <a:t>39</a:t>
            </a:fld>
            <a:endParaRPr lang="en-US" altLang="ja-JP"/>
          </a:p>
        </p:txBody>
      </p:sp>
    </p:spTree>
    <p:extLst>
      <p:ext uri="{BB962C8B-B14F-4D97-AF65-F5344CB8AC3E}">
        <p14:creationId xmlns:p14="http://schemas.microsoft.com/office/powerpoint/2010/main" val="2885344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日付プレースホルダー 3">
            <a:extLst>
              <a:ext uri="{FF2B5EF4-FFF2-40B4-BE49-F238E27FC236}">
                <a16:creationId xmlns:a16="http://schemas.microsoft.com/office/drawing/2014/main" id="{D6AB2F65-8E54-6D1B-74D7-28A4AA796825}"/>
              </a:ext>
            </a:extLst>
          </p:cNvPr>
          <p:cNvSpPr>
            <a:spLocks noGrp="1"/>
          </p:cNvSpPr>
          <p:nvPr>
            <p:ph type="dt"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31746" name="スライド番号プレースホルダー 5">
            <a:extLst>
              <a:ext uri="{FF2B5EF4-FFF2-40B4-BE49-F238E27FC236}">
                <a16:creationId xmlns:a16="http://schemas.microsoft.com/office/drawing/2014/main" id="{73248823-1740-52CB-855C-3D50BDF4859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010BAC08-A2DA-664C-8066-7A15C8A928E9}" type="slidenum">
              <a:rPr lang="ja-JP" altLang="en-US" sz="1400" smtClean="0">
                <a:solidFill>
                  <a:schemeClr val="tx1"/>
                </a:solidFill>
                <a:latin typeface="Times New Roman" panose="02020603050405020304" pitchFamily="18" charset="0"/>
              </a:rPr>
              <a:pPr>
                <a:spcBef>
                  <a:spcPct val="0"/>
                </a:spcBef>
                <a:buClrTx/>
                <a:buFontTx/>
                <a:buNone/>
              </a:pPr>
              <a:t>4</a:t>
            </a:fld>
            <a:endParaRPr lang="en-US" altLang="ja-JP" sz="1400">
              <a:solidFill>
                <a:schemeClr val="tx1"/>
              </a:solidFill>
              <a:latin typeface="Times New Roman" panose="02020603050405020304" pitchFamily="18" charset="0"/>
            </a:endParaRPr>
          </a:p>
        </p:txBody>
      </p:sp>
      <p:sp>
        <p:nvSpPr>
          <p:cNvPr id="31747" name="Rectangle 2">
            <a:extLst>
              <a:ext uri="{FF2B5EF4-FFF2-40B4-BE49-F238E27FC236}">
                <a16:creationId xmlns:a16="http://schemas.microsoft.com/office/drawing/2014/main" id="{07EFF836-DCD5-9961-9033-0FA6E7D2F4C4}"/>
              </a:ext>
            </a:extLst>
          </p:cNvPr>
          <p:cNvSpPr>
            <a:spLocks noGrp="1" noChangeArrowheads="1"/>
          </p:cNvSpPr>
          <p:nvPr>
            <p:ph type="title"/>
          </p:nvPr>
        </p:nvSpPr>
        <p:spPr/>
        <p:txBody>
          <a:bodyPr/>
          <a:lstStyle/>
          <a:p>
            <a:pPr eaLnBrk="1" hangingPunct="1"/>
            <a:r>
              <a:rPr lang="en-US" altLang="ja-JP"/>
              <a:t>1.1</a:t>
            </a:r>
            <a:r>
              <a:rPr lang="en-US" altLang="ja-JP" b="1"/>
              <a:t> </a:t>
            </a:r>
            <a:r>
              <a:rPr lang="ja-JP" altLang="ja-JP" b="1">
                <a:ea typeface="游明朝" panose="02020400000000000000" pitchFamily="18" charset="-128"/>
                <a:cs typeface="Times New Roman" panose="02020603050405020304" pitchFamily="18" charset="0"/>
              </a:rPr>
              <a:t>「失われた</a:t>
            </a:r>
            <a:r>
              <a:rPr lang="en-US" altLang="ja-JP" b="1">
                <a:ea typeface="游明朝" panose="02020400000000000000" pitchFamily="18" charset="-128"/>
                <a:cs typeface="Times New Roman" panose="02020603050405020304" pitchFamily="18" charset="0"/>
              </a:rPr>
              <a:t>30</a:t>
            </a:r>
            <a:r>
              <a:rPr lang="ja-JP" altLang="ja-JP" b="1">
                <a:ea typeface="游明朝" panose="02020400000000000000" pitchFamily="18" charset="-128"/>
                <a:cs typeface="Times New Roman" panose="02020603050405020304" pitchFamily="18" charset="0"/>
              </a:rPr>
              <a:t>年」の議論</a:t>
            </a:r>
            <a:endParaRPr lang="ja-JP" altLang="en-US" sz="4000" b="1"/>
          </a:p>
        </p:txBody>
      </p:sp>
      <p:sp>
        <p:nvSpPr>
          <p:cNvPr id="985091" name="Rectangle 3">
            <a:extLst>
              <a:ext uri="{FF2B5EF4-FFF2-40B4-BE49-F238E27FC236}">
                <a16:creationId xmlns:a16="http://schemas.microsoft.com/office/drawing/2014/main" id="{C13488CB-EC81-026D-29AD-F96DEA5275DD}"/>
              </a:ext>
            </a:extLst>
          </p:cNvPr>
          <p:cNvSpPr>
            <a:spLocks noGrp="1" noChangeArrowheads="1"/>
          </p:cNvSpPr>
          <p:nvPr>
            <p:ph type="body" idx="1"/>
          </p:nvPr>
        </p:nvSpPr>
        <p:spPr/>
        <p:txBody>
          <a:bodyPr/>
          <a:lstStyle/>
          <a:p>
            <a:pPr eaLnBrk="1" hangingPunct="1"/>
            <a:r>
              <a:rPr lang="ja-JP" altLang="en-US" sz="2400"/>
              <a:t>小川一夫</a:t>
            </a:r>
            <a:r>
              <a:rPr lang="en-US" altLang="ja-JP" sz="2400" dirty="0"/>
              <a:t>『</a:t>
            </a:r>
            <a:r>
              <a:rPr lang="ja-JP" altLang="en-US" sz="2400"/>
              <a:t>日本経済の長期停滞</a:t>
            </a:r>
            <a:r>
              <a:rPr lang="en-US" altLang="ja-JP" sz="2400" dirty="0"/>
              <a:t>』</a:t>
            </a:r>
            <a:r>
              <a:rPr lang="ja-JP" altLang="en-US" sz="2400"/>
              <a:t>日経新聞出版</a:t>
            </a:r>
            <a:r>
              <a:rPr lang="en-US" altLang="ja-JP" sz="2400" dirty="0"/>
              <a:t>, 2020.</a:t>
            </a:r>
          </a:p>
          <a:p>
            <a:pPr eaLnBrk="1" hangingPunct="1"/>
            <a:r>
              <a:rPr lang="ja-JP" altLang="en-US" sz="2400"/>
              <a:t>金子勝</a:t>
            </a:r>
            <a:r>
              <a:rPr lang="en-US" altLang="ja-JP" sz="2400" dirty="0"/>
              <a:t>『</a:t>
            </a:r>
            <a:r>
              <a:rPr lang="ja-JP" altLang="en-US" sz="2400"/>
              <a:t>平成経済</a:t>
            </a:r>
            <a:r>
              <a:rPr lang="en-US" altLang="ja-JP" sz="2400" dirty="0"/>
              <a:t> </a:t>
            </a:r>
            <a:r>
              <a:rPr lang="ja-JP" altLang="en-US" sz="2400"/>
              <a:t>衰退の本質</a:t>
            </a:r>
            <a:r>
              <a:rPr lang="en-US" altLang="ja-JP" sz="2400" dirty="0"/>
              <a:t>』</a:t>
            </a:r>
            <a:r>
              <a:rPr lang="ja-JP" altLang="en-US" sz="2400"/>
              <a:t>岩波新書</a:t>
            </a:r>
            <a:r>
              <a:rPr lang="en-US" altLang="ja-JP" sz="2400" dirty="0"/>
              <a:t>.</a:t>
            </a:r>
          </a:p>
          <a:p>
            <a:pPr eaLnBrk="1" hangingPunct="1"/>
            <a:r>
              <a:rPr lang="ja-JP" altLang="en-US" sz="2400"/>
              <a:t>菊本義治・他</a:t>
            </a:r>
            <a:r>
              <a:rPr lang="en-US" altLang="ja-JP" sz="2400" dirty="0"/>
              <a:t>『</a:t>
            </a:r>
            <a:r>
              <a:rPr lang="ja-JP" altLang="en-US" sz="2000"/>
              <a:t>日本の長期停滞をどう視るか</a:t>
            </a:r>
            <a:r>
              <a:rPr lang="en-US" altLang="ja-JP" sz="2400" dirty="0"/>
              <a:t>』</a:t>
            </a:r>
            <a:r>
              <a:rPr lang="ja-JP" altLang="en-US" sz="2400"/>
              <a:t>櫻井書店、</a:t>
            </a:r>
            <a:r>
              <a:rPr lang="en-US" altLang="ja-JP" sz="2400" dirty="0"/>
              <a:t>2019.</a:t>
            </a:r>
          </a:p>
          <a:p>
            <a:pPr eaLnBrk="1" hangingPunct="1"/>
            <a:r>
              <a:rPr lang="ja-JP" altLang="en-US" sz="2400"/>
              <a:t>田村英男</a:t>
            </a:r>
            <a:r>
              <a:rPr lang="en-US" altLang="ja-JP" sz="2400" dirty="0"/>
              <a:t>『</a:t>
            </a:r>
            <a:r>
              <a:rPr lang="ja-JP" altLang="en-US" sz="2400"/>
              <a:t>「経済成長」とは何か</a:t>
            </a:r>
            <a:r>
              <a:rPr lang="en-US" altLang="ja-JP" sz="2400" dirty="0"/>
              <a:t>/</a:t>
            </a:r>
            <a:r>
              <a:rPr lang="ja-JP" altLang="en-US" sz="2400"/>
              <a:t>日本人の給料が</a:t>
            </a:r>
            <a:r>
              <a:rPr lang="en-US" altLang="ja-JP" sz="2400" dirty="0"/>
              <a:t>25</a:t>
            </a:r>
            <a:r>
              <a:rPr lang="ja-JP" altLang="en-US" sz="2400"/>
              <a:t>年上がらない理由</a:t>
            </a:r>
            <a:r>
              <a:rPr lang="en-US" altLang="ja-JP" sz="2400" dirty="0"/>
              <a:t>』</a:t>
            </a:r>
            <a:r>
              <a:rPr lang="ja-JP" altLang="en-US" sz="2400"/>
              <a:t>ワニブックス</a:t>
            </a:r>
            <a:r>
              <a:rPr lang="en-US" altLang="ja-JP" sz="2400" dirty="0"/>
              <a:t>PLUS</a:t>
            </a:r>
            <a:r>
              <a:rPr lang="ja-JP" altLang="en-US" sz="2400"/>
              <a:t>新書</a:t>
            </a:r>
            <a:r>
              <a:rPr lang="en-US" altLang="ja-JP" sz="2400" dirty="0"/>
              <a:t>.</a:t>
            </a:r>
          </a:p>
          <a:p>
            <a:pPr eaLnBrk="1" hangingPunct="1"/>
            <a:r>
              <a:rPr lang="ja-JP" altLang="en-US" sz="2400"/>
              <a:t>中藤玲</a:t>
            </a:r>
            <a:r>
              <a:rPr lang="en-US" altLang="ja-JP" sz="2400" dirty="0"/>
              <a:t>『</a:t>
            </a:r>
            <a:r>
              <a:rPr lang="ja-JP" altLang="en-US" sz="2400"/>
              <a:t>安いニッポン</a:t>
            </a:r>
            <a:r>
              <a:rPr lang="en-US" altLang="ja-JP" sz="2400" dirty="0"/>
              <a:t>/</a:t>
            </a:r>
            <a:r>
              <a:rPr lang="ja-JP" altLang="en-US" sz="2400"/>
              <a:t>「価格」が示す停滞</a:t>
            </a:r>
            <a:r>
              <a:rPr lang="en-US" altLang="ja-JP" sz="2400" dirty="0"/>
              <a:t>』</a:t>
            </a:r>
            <a:r>
              <a:rPr lang="ja-JP" altLang="en-US" sz="2400"/>
              <a:t>日経</a:t>
            </a:r>
            <a:r>
              <a:rPr lang="en-US" altLang="ja-JP" sz="2400" dirty="0"/>
              <a:t>BP.</a:t>
            </a:r>
          </a:p>
          <a:p>
            <a:pPr eaLnBrk="1" hangingPunct="1"/>
            <a:r>
              <a:rPr lang="ja-JP" altLang="en-US" sz="2400"/>
              <a:t>野口悠紀雄</a:t>
            </a:r>
            <a:r>
              <a:rPr lang="en-US" altLang="ja-JP" sz="2400" dirty="0"/>
              <a:t>『</a:t>
            </a:r>
            <a:r>
              <a:rPr lang="ja-JP" altLang="en-US" sz="2400"/>
              <a:t>平成はなぜ失敗したのか</a:t>
            </a:r>
            <a:r>
              <a:rPr lang="en-US" altLang="ja-JP" sz="2400" dirty="0"/>
              <a:t>』</a:t>
            </a:r>
            <a:r>
              <a:rPr lang="ja-JP" altLang="en-US" sz="2400"/>
              <a:t>幻冬舎</a:t>
            </a:r>
            <a:r>
              <a:rPr lang="en-US" altLang="ja-JP" sz="2400" dirty="0"/>
              <a:t>.</a:t>
            </a:r>
          </a:p>
          <a:p>
            <a:pPr eaLnBrk="1" hangingPunct="1"/>
            <a:r>
              <a:rPr lang="ja-JP" altLang="en-US" sz="2400"/>
              <a:t>船橋洋一</a:t>
            </a:r>
            <a:r>
              <a:rPr lang="en-US" altLang="ja-JP" sz="2400" dirty="0"/>
              <a:t>『</a:t>
            </a:r>
            <a:r>
              <a:rPr lang="ja-JP" altLang="en-US" sz="2400"/>
              <a:t>検証</a:t>
            </a:r>
            <a:r>
              <a:rPr lang="en-US" altLang="ja-JP" sz="2400" dirty="0"/>
              <a:t> </a:t>
            </a:r>
            <a:r>
              <a:rPr lang="ja-JP" altLang="en-US" sz="2400"/>
              <a:t>日本の「失われた</a:t>
            </a:r>
            <a:r>
              <a:rPr lang="en-US" altLang="ja-JP" sz="2400" dirty="0"/>
              <a:t>20</a:t>
            </a:r>
            <a:r>
              <a:rPr lang="ja-JP" altLang="en-US" sz="2400"/>
              <a:t>年」</a:t>
            </a:r>
            <a:r>
              <a:rPr lang="en-US" altLang="ja-JP" sz="2400" dirty="0"/>
              <a:t>』</a:t>
            </a:r>
            <a:r>
              <a:rPr lang="ja-JP" altLang="en-US" sz="2400"/>
              <a:t>東洋経済新報社</a:t>
            </a:r>
            <a:r>
              <a:rPr lang="en-US" altLang="ja-JP" sz="2400" dirty="0"/>
              <a:t>.</a:t>
            </a:r>
          </a:p>
          <a:p>
            <a:pPr eaLnBrk="1" hangingPunct="1"/>
            <a:r>
              <a:rPr lang="ja-JP" altLang="en-US" sz="2400"/>
              <a:t>星・カシァップ</a:t>
            </a:r>
            <a:r>
              <a:rPr lang="en-US" altLang="ja-JP" sz="2400" dirty="0"/>
              <a:t>『</a:t>
            </a:r>
            <a:r>
              <a:rPr lang="ja-JP" altLang="en-US" sz="2400"/>
              <a:t>何が日本経済を止めたのか</a:t>
            </a:r>
            <a:r>
              <a:rPr lang="en-US" altLang="ja-JP" sz="2400" dirty="0"/>
              <a:t>』NIRA, 2011.</a:t>
            </a:r>
          </a:p>
          <a:p>
            <a:pPr eaLnBrk="1" hangingPunct="1"/>
            <a:r>
              <a:rPr lang="ja-JP" altLang="en-US" sz="2400"/>
              <a:t>山家悠紀夫</a:t>
            </a:r>
            <a:r>
              <a:rPr lang="en-US" altLang="ja-JP" sz="2400" dirty="0"/>
              <a:t>『</a:t>
            </a:r>
            <a:r>
              <a:rPr lang="ja-JP" altLang="en-US" sz="2400"/>
              <a:t>日本経済</a:t>
            </a:r>
            <a:r>
              <a:rPr lang="en-US" altLang="ja-JP" sz="2400" dirty="0"/>
              <a:t>30</a:t>
            </a:r>
            <a:r>
              <a:rPr lang="ja-JP" altLang="en-US" sz="2400"/>
              <a:t>年史</a:t>
            </a:r>
            <a:r>
              <a:rPr lang="en-US" altLang="ja-JP" sz="2400" dirty="0"/>
              <a:t>/</a:t>
            </a:r>
            <a:r>
              <a:rPr lang="ja-JP" altLang="en-US" sz="2400"/>
              <a:t>バブルからアベノミクスまで</a:t>
            </a:r>
            <a:r>
              <a:rPr lang="en-US" altLang="ja-JP" sz="2400" dirty="0"/>
              <a:t>』</a:t>
            </a:r>
            <a:r>
              <a:rPr lang="ja-JP" altLang="en-US" sz="2400"/>
              <a:t>岩波新書</a:t>
            </a:r>
            <a:r>
              <a:rPr lang="en-US" altLang="ja-JP" sz="2400" dirty="0"/>
              <a:t>.</a:t>
            </a:r>
          </a:p>
          <a:p>
            <a:pPr eaLnBrk="1" hangingPunct="1"/>
            <a:endParaRPr lang="ja-JP" altLang="en-US" sz="2400"/>
          </a:p>
        </p:txBody>
      </p:sp>
      <p:sp>
        <p:nvSpPr>
          <p:cNvPr id="2" name="フッター プレースホルダー 1">
            <a:extLst>
              <a:ext uri="{FF2B5EF4-FFF2-40B4-BE49-F238E27FC236}">
                <a16:creationId xmlns:a16="http://schemas.microsoft.com/office/drawing/2014/main" id="{8B4F078A-A502-691A-0688-361C0E126207}"/>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985091">
                                            <p:txEl>
                                              <p:pRg st="4" end="4"/>
                                            </p:txEl>
                                          </p:spTgt>
                                        </p:tgtEl>
                                        <p:attrNameLst>
                                          <p:attrName>style.visibility</p:attrName>
                                        </p:attrNameLst>
                                      </p:cBhvr>
                                      <p:to>
                                        <p:strVal val="visible"/>
                                      </p:to>
                                    </p:set>
                                    <p:anim calcmode="lin" valueType="num">
                                      <p:cBhvr additive="base">
                                        <p:cTn id="7" dur="500" fill="hold"/>
                                        <p:tgtEl>
                                          <p:spTgt spid="985091">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85091">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85091">
                                            <p:txEl>
                                              <p:pRg st="1" end="1"/>
                                            </p:txEl>
                                          </p:spTgt>
                                        </p:tgtEl>
                                        <p:attrNameLst>
                                          <p:attrName>style.visibility</p:attrName>
                                        </p:attrNameLst>
                                      </p:cBhvr>
                                      <p:to>
                                        <p:strVal val="visible"/>
                                      </p:to>
                                    </p:set>
                                    <p:anim calcmode="lin" valueType="num">
                                      <p:cBhvr additive="base">
                                        <p:cTn id="11" dur="500" fill="hold"/>
                                        <p:tgtEl>
                                          <p:spTgt spid="98509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85091">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85091">
                                            <p:txEl>
                                              <p:pRg st="2" end="2"/>
                                            </p:txEl>
                                          </p:spTgt>
                                        </p:tgtEl>
                                        <p:attrNameLst>
                                          <p:attrName>style.visibility</p:attrName>
                                        </p:attrNameLst>
                                      </p:cBhvr>
                                      <p:to>
                                        <p:strVal val="visible"/>
                                      </p:to>
                                    </p:set>
                                    <p:anim calcmode="lin" valueType="num">
                                      <p:cBhvr additive="base">
                                        <p:cTn id="15" dur="500" fill="hold"/>
                                        <p:tgtEl>
                                          <p:spTgt spid="98509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85091">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85091">
                                            <p:txEl>
                                              <p:pRg st="0" end="0"/>
                                            </p:txEl>
                                          </p:spTgt>
                                        </p:tgtEl>
                                        <p:attrNameLst>
                                          <p:attrName>style.visibility</p:attrName>
                                        </p:attrNameLst>
                                      </p:cBhvr>
                                      <p:to>
                                        <p:strVal val="visible"/>
                                      </p:to>
                                    </p:set>
                                    <p:anim calcmode="lin" valueType="num">
                                      <p:cBhvr additive="base">
                                        <p:cTn id="19" dur="500" fill="hold"/>
                                        <p:tgtEl>
                                          <p:spTgt spid="985091">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85091">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85091">
                                            <p:txEl>
                                              <p:pRg st="3" end="3"/>
                                            </p:txEl>
                                          </p:spTgt>
                                        </p:tgtEl>
                                        <p:attrNameLst>
                                          <p:attrName>style.visibility</p:attrName>
                                        </p:attrNameLst>
                                      </p:cBhvr>
                                      <p:to>
                                        <p:strVal val="visible"/>
                                      </p:to>
                                    </p:set>
                                    <p:anim calcmode="lin" valueType="num">
                                      <p:cBhvr additive="base">
                                        <p:cTn id="23" dur="500" fill="hold"/>
                                        <p:tgtEl>
                                          <p:spTgt spid="985091">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85091">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85091">
                                            <p:txEl>
                                              <p:pRg st="5" end="5"/>
                                            </p:txEl>
                                          </p:spTgt>
                                        </p:tgtEl>
                                        <p:attrNameLst>
                                          <p:attrName>style.visibility</p:attrName>
                                        </p:attrNameLst>
                                      </p:cBhvr>
                                      <p:to>
                                        <p:strVal val="visible"/>
                                      </p:to>
                                    </p:set>
                                    <p:anim calcmode="lin" valueType="num">
                                      <p:cBhvr additive="base">
                                        <p:cTn id="27" dur="500" fill="hold"/>
                                        <p:tgtEl>
                                          <p:spTgt spid="985091">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85091">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85091">
                                            <p:txEl>
                                              <p:pRg st="6" end="6"/>
                                            </p:txEl>
                                          </p:spTgt>
                                        </p:tgtEl>
                                        <p:attrNameLst>
                                          <p:attrName>style.visibility</p:attrName>
                                        </p:attrNameLst>
                                      </p:cBhvr>
                                      <p:to>
                                        <p:strVal val="visible"/>
                                      </p:to>
                                    </p:set>
                                    <p:anim calcmode="lin" valueType="num">
                                      <p:cBhvr additive="base">
                                        <p:cTn id="31" dur="500" fill="hold"/>
                                        <p:tgtEl>
                                          <p:spTgt spid="985091">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85091">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985091">
                                            <p:txEl>
                                              <p:pRg st="7" end="7"/>
                                            </p:txEl>
                                          </p:spTgt>
                                        </p:tgtEl>
                                        <p:attrNameLst>
                                          <p:attrName>style.visibility</p:attrName>
                                        </p:attrNameLst>
                                      </p:cBhvr>
                                      <p:to>
                                        <p:strVal val="visible"/>
                                      </p:to>
                                    </p:set>
                                    <p:anim calcmode="lin" valueType="num">
                                      <p:cBhvr additive="base">
                                        <p:cTn id="35" dur="500" fill="hold"/>
                                        <p:tgtEl>
                                          <p:spTgt spid="985091">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85091">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985091">
                                            <p:txEl>
                                              <p:pRg st="8" end="8"/>
                                            </p:txEl>
                                          </p:spTgt>
                                        </p:tgtEl>
                                        <p:attrNameLst>
                                          <p:attrName>style.visibility</p:attrName>
                                        </p:attrNameLst>
                                      </p:cBhvr>
                                      <p:to>
                                        <p:strVal val="visible"/>
                                      </p:to>
                                    </p:set>
                                    <p:anim calcmode="lin" valueType="num">
                                      <p:cBhvr additive="base">
                                        <p:cTn id="39" dur="500" fill="hold"/>
                                        <p:tgtEl>
                                          <p:spTgt spid="985091">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8509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5091"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タイトル 1">
            <a:extLst>
              <a:ext uri="{FF2B5EF4-FFF2-40B4-BE49-F238E27FC236}">
                <a16:creationId xmlns:a16="http://schemas.microsoft.com/office/drawing/2014/main" id="{0D36BC92-50FD-780E-4756-B008DDB2E873}"/>
              </a:ext>
            </a:extLst>
          </p:cNvPr>
          <p:cNvSpPr>
            <a:spLocks noGrp="1" noChangeArrowheads="1"/>
          </p:cNvSpPr>
          <p:nvPr>
            <p:ph type="title"/>
          </p:nvPr>
        </p:nvSpPr>
        <p:spPr/>
        <p:txBody>
          <a:bodyPr/>
          <a:lstStyle/>
          <a:p>
            <a:r>
              <a:rPr lang="en-US" altLang="ja-JP" dirty="0"/>
              <a:t>5.1</a:t>
            </a:r>
            <a:r>
              <a:rPr lang="ja-JP" altLang="en-US"/>
              <a:t>日本企業の選択</a:t>
            </a:r>
          </a:p>
        </p:txBody>
      </p:sp>
      <p:sp>
        <p:nvSpPr>
          <p:cNvPr id="3" name="コンテンツ プレースホルダー 2">
            <a:extLst>
              <a:ext uri="{FF2B5EF4-FFF2-40B4-BE49-F238E27FC236}">
                <a16:creationId xmlns:a16="http://schemas.microsoft.com/office/drawing/2014/main" id="{D3E6BD78-F226-E7B3-2F0E-CC7646D90E72}"/>
              </a:ext>
            </a:extLst>
          </p:cNvPr>
          <p:cNvSpPr>
            <a:spLocks noGrp="1"/>
          </p:cNvSpPr>
          <p:nvPr>
            <p:ph idx="1"/>
          </p:nvPr>
        </p:nvSpPr>
        <p:spPr/>
        <p:txBody>
          <a:bodyPr/>
          <a:lstStyle/>
          <a:p>
            <a:pPr>
              <a:defRPr/>
            </a:pPr>
            <a:r>
              <a:rPr lang="ja-JP" altLang="en-US" sz="3200"/>
              <a:t>日本企業の選択</a:t>
            </a:r>
            <a:endParaRPr lang="en-US" altLang="ja-JP" sz="3200" dirty="0"/>
          </a:p>
          <a:p>
            <a:pPr marL="914400" lvl="1" indent="-514350">
              <a:buFont typeface="+mj-lt"/>
              <a:buAutoNum type="alphaUcParenR"/>
              <a:defRPr/>
            </a:pPr>
            <a:r>
              <a:rPr lang="ja-JP" altLang="en-US" sz="2400"/>
              <a:t>国内で投資・生産し、世界に売る。</a:t>
            </a:r>
            <a:endParaRPr lang="en-US" altLang="ja-JP" sz="2400" dirty="0"/>
          </a:p>
          <a:p>
            <a:pPr marL="914400" lvl="1" indent="-514350">
              <a:buFont typeface="Wingdings" pitchFamily="2" charset="2"/>
              <a:buAutoNum type="alphaUcParenR"/>
              <a:defRPr/>
            </a:pPr>
            <a:r>
              <a:rPr lang="ja-JP" altLang="en-US" sz="2400"/>
              <a:t>アジアのどこかに投資・生産して、世界に売る。</a:t>
            </a:r>
            <a:endParaRPr lang="en-US" altLang="ja-JP" sz="2400" dirty="0"/>
          </a:p>
          <a:p>
            <a:pPr marL="400050" lvl="1" indent="0">
              <a:buFont typeface="Wingdings" pitchFamily="2" charset="2"/>
              <a:buNone/>
              <a:defRPr/>
            </a:pPr>
            <a:r>
              <a:rPr lang="en-US" altLang="ja-JP" sz="2400" dirty="0"/>
              <a:t>A)</a:t>
            </a:r>
            <a:r>
              <a:rPr lang="ja-JP" altLang="en-US" sz="2400"/>
              <a:t>に比べて</a:t>
            </a:r>
            <a:r>
              <a:rPr lang="en-US" altLang="ja-JP" sz="2400" dirty="0"/>
              <a:t>B) </a:t>
            </a:r>
            <a:r>
              <a:rPr lang="ja-JP" altLang="en-US" sz="2400"/>
              <a:t>の単価が大幅に安ければ、</a:t>
            </a:r>
            <a:r>
              <a:rPr lang="en-US" altLang="ja-JP" sz="2400" dirty="0"/>
              <a:t>A)</a:t>
            </a:r>
            <a:r>
              <a:rPr lang="ja-JP" altLang="en-US" sz="2400"/>
              <a:t>は起こらない。</a:t>
            </a:r>
            <a:endParaRPr lang="en-US" altLang="ja-JP" sz="2400" dirty="0"/>
          </a:p>
          <a:p>
            <a:pPr marL="457200" indent="-457200">
              <a:defRPr/>
            </a:pPr>
            <a:r>
              <a:rPr lang="ja-JP" altLang="en-US" sz="3200"/>
              <a:t>国内で稼いだ利益は、アジアに投資される。</a:t>
            </a:r>
            <a:endParaRPr lang="en-US" altLang="ja-JP" sz="3200" dirty="0"/>
          </a:p>
          <a:p>
            <a:pPr marL="457200" indent="-457200">
              <a:defRPr/>
            </a:pPr>
            <a:r>
              <a:rPr lang="ja-JP" altLang="en-US" sz="3200"/>
              <a:t>アジアでの所得は日本の機会損失。</a:t>
            </a:r>
            <a:endParaRPr lang="en-US" altLang="ja-JP" sz="3200" dirty="0"/>
          </a:p>
          <a:p>
            <a:pPr marL="457200" indent="-457200">
              <a:defRPr/>
            </a:pPr>
            <a:r>
              <a:rPr lang="ja-JP" altLang="en-US" sz="3200"/>
              <a:t>この構造は、北米・欧州でも起こったが、日本が地理的に近く、影響も大きかった。</a:t>
            </a:r>
            <a:endParaRPr lang="en-US" altLang="ja-JP" sz="3200" dirty="0"/>
          </a:p>
        </p:txBody>
      </p:sp>
      <p:sp>
        <p:nvSpPr>
          <p:cNvPr id="51203" name="日付プレースホルダー 3">
            <a:extLst>
              <a:ext uri="{FF2B5EF4-FFF2-40B4-BE49-F238E27FC236}">
                <a16:creationId xmlns:a16="http://schemas.microsoft.com/office/drawing/2014/main" id="{FAD80AF9-E31F-C96A-0F52-A03F0E109CC8}"/>
              </a:ext>
            </a:extLst>
          </p:cNvPr>
          <p:cNvSpPr>
            <a:spLocks noGrp="1" noChangeArrowheads="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51204" name="スライド番号プレースホルダー 4">
            <a:extLst>
              <a:ext uri="{FF2B5EF4-FFF2-40B4-BE49-F238E27FC236}">
                <a16:creationId xmlns:a16="http://schemas.microsoft.com/office/drawing/2014/main" id="{A176B183-315F-B5C8-3A4C-3756EEC2F051}"/>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6E241748-F1E9-5B40-9F8D-5DF419C3072A}" type="slidenum">
              <a:rPr lang="ja-JP" altLang="en-US" sz="1400" smtClean="0">
                <a:solidFill>
                  <a:schemeClr val="tx1"/>
                </a:solidFill>
                <a:latin typeface="Times New Roman" panose="02020603050405020304" pitchFamily="18" charset="0"/>
              </a:rPr>
              <a:pPr>
                <a:spcBef>
                  <a:spcPct val="0"/>
                </a:spcBef>
                <a:buClrTx/>
                <a:buFontTx/>
                <a:buNone/>
              </a:pPr>
              <a:t>40</a:t>
            </a:fld>
            <a:endParaRPr lang="en-US" altLang="ja-JP" sz="1400">
              <a:solidFill>
                <a:schemeClr val="tx1"/>
              </a:solidFill>
              <a:latin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13BECCCD-E9F5-61D5-28C6-592CECDEF53D}"/>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タイトル 1">
            <a:extLst>
              <a:ext uri="{FF2B5EF4-FFF2-40B4-BE49-F238E27FC236}">
                <a16:creationId xmlns:a16="http://schemas.microsoft.com/office/drawing/2014/main" id="{B2FB58FD-EB91-1AB0-4478-E1044C9B9B8D}"/>
              </a:ext>
            </a:extLst>
          </p:cNvPr>
          <p:cNvSpPr>
            <a:spLocks noGrp="1" noChangeArrowheads="1"/>
          </p:cNvSpPr>
          <p:nvPr>
            <p:ph type="title"/>
          </p:nvPr>
        </p:nvSpPr>
        <p:spPr/>
        <p:txBody>
          <a:bodyPr/>
          <a:lstStyle/>
          <a:p>
            <a:endParaRPr lang="ja-JP" altLang="en-US"/>
          </a:p>
        </p:txBody>
      </p:sp>
      <p:graphicFrame>
        <p:nvGraphicFramePr>
          <p:cNvPr id="6" name="表 6">
            <a:extLst>
              <a:ext uri="{FF2B5EF4-FFF2-40B4-BE49-F238E27FC236}">
                <a16:creationId xmlns:a16="http://schemas.microsoft.com/office/drawing/2014/main" id="{85054411-339D-4FEE-A791-6905AF53912F}"/>
              </a:ext>
            </a:extLst>
          </p:cNvPr>
          <p:cNvGraphicFramePr>
            <a:graphicFrameLocks noGrp="1"/>
          </p:cNvGraphicFramePr>
          <p:nvPr>
            <p:ph idx="1"/>
          </p:nvPr>
        </p:nvGraphicFramePr>
        <p:xfrm>
          <a:off x="457200" y="1196975"/>
          <a:ext cx="8147052" cy="4873626"/>
        </p:xfrm>
        <a:graphic>
          <a:graphicData uri="http://schemas.openxmlformats.org/drawingml/2006/table">
            <a:tbl>
              <a:tblPr firstRow="1" bandRow="1">
                <a:tableStyleId>{5C22544A-7EE6-4342-B048-85BDC9FD1C3A}</a:tableStyleId>
              </a:tblPr>
              <a:tblGrid>
                <a:gridCol w="1357842">
                  <a:extLst>
                    <a:ext uri="{9D8B030D-6E8A-4147-A177-3AD203B41FA5}">
                      <a16:colId xmlns:a16="http://schemas.microsoft.com/office/drawing/2014/main" val="20000"/>
                    </a:ext>
                  </a:extLst>
                </a:gridCol>
                <a:gridCol w="1357842">
                  <a:extLst>
                    <a:ext uri="{9D8B030D-6E8A-4147-A177-3AD203B41FA5}">
                      <a16:colId xmlns:a16="http://schemas.microsoft.com/office/drawing/2014/main" val="20001"/>
                    </a:ext>
                  </a:extLst>
                </a:gridCol>
                <a:gridCol w="1388574">
                  <a:extLst>
                    <a:ext uri="{9D8B030D-6E8A-4147-A177-3AD203B41FA5}">
                      <a16:colId xmlns:a16="http://schemas.microsoft.com/office/drawing/2014/main" val="20002"/>
                    </a:ext>
                  </a:extLst>
                </a:gridCol>
                <a:gridCol w="1327110">
                  <a:extLst>
                    <a:ext uri="{9D8B030D-6E8A-4147-A177-3AD203B41FA5}">
                      <a16:colId xmlns:a16="http://schemas.microsoft.com/office/drawing/2014/main" val="20003"/>
                    </a:ext>
                  </a:extLst>
                </a:gridCol>
                <a:gridCol w="1357842">
                  <a:extLst>
                    <a:ext uri="{9D8B030D-6E8A-4147-A177-3AD203B41FA5}">
                      <a16:colId xmlns:a16="http://schemas.microsoft.com/office/drawing/2014/main" val="20004"/>
                    </a:ext>
                  </a:extLst>
                </a:gridCol>
                <a:gridCol w="1357842">
                  <a:extLst>
                    <a:ext uri="{9D8B030D-6E8A-4147-A177-3AD203B41FA5}">
                      <a16:colId xmlns:a16="http://schemas.microsoft.com/office/drawing/2014/main" val="20005"/>
                    </a:ext>
                  </a:extLst>
                </a:gridCol>
              </a:tblGrid>
              <a:tr h="853534">
                <a:tc>
                  <a:txBody>
                    <a:bodyPr/>
                    <a:lstStyle/>
                    <a:p>
                      <a:r>
                        <a:rPr kumimoji="1" lang="ja-JP" altLang="ja-JP" sz="1800" b="1" kern="1200">
                          <a:solidFill>
                            <a:srgbClr val="0025FF"/>
                          </a:solidFill>
                          <a:effectLst/>
                          <a:latin typeface="+mn-lt"/>
                          <a:ea typeface="+mn-ea"/>
                          <a:cs typeface="+mn-cs"/>
                        </a:rPr>
                        <a:t>業種</a:t>
                      </a:r>
                      <a:r>
                        <a:rPr lang="ja-JP" altLang="ja-JP" sz="1800">
                          <a:solidFill>
                            <a:srgbClr val="0025FF"/>
                          </a:solidFill>
                          <a:effectLst/>
                        </a:rPr>
                        <a:t> </a:t>
                      </a:r>
                      <a:endParaRPr kumimoji="1" lang="ja-JP" altLang="en-US" sz="1800">
                        <a:solidFill>
                          <a:srgbClr val="0025FF"/>
                        </a:solidFill>
                      </a:endParaRPr>
                    </a:p>
                  </a:txBody>
                  <a:tcPr marT="45725" marB="45725"/>
                </a:tc>
                <a:tc>
                  <a:txBody>
                    <a:bodyPr/>
                    <a:lstStyle/>
                    <a:p>
                      <a:r>
                        <a:rPr kumimoji="1" lang="ja-JP" altLang="ja-JP" sz="1800" b="1" kern="1200">
                          <a:solidFill>
                            <a:srgbClr val="0025FF"/>
                          </a:solidFill>
                          <a:effectLst/>
                          <a:latin typeface="+mn-lt"/>
                          <a:ea typeface="+mn-ea"/>
                          <a:cs typeface="+mn-cs"/>
                        </a:rPr>
                        <a:t>連結従業員数</a:t>
                      </a:r>
                      <a:r>
                        <a:rPr kumimoji="1" lang="en-US" altLang="ja-JP" sz="1800" b="1" kern="1200" dirty="0">
                          <a:solidFill>
                            <a:srgbClr val="0025FF"/>
                          </a:solidFill>
                          <a:effectLst/>
                          <a:latin typeface="+mn-lt"/>
                          <a:ea typeface="+mn-ea"/>
                          <a:cs typeface="+mn-cs"/>
                        </a:rPr>
                        <a:t> (</a:t>
                      </a:r>
                      <a:r>
                        <a:rPr kumimoji="1" lang="ja-JP" altLang="ja-JP" sz="1800" b="1" kern="1200">
                          <a:solidFill>
                            <a:srgbClr val="0025FF"/>
                          </a:solidFill>
                          <a:effectLst/>
                          <a:latin typeface="+mn-lt"/>
                          <a:ea typeface="+mn-ea"/>
                          <a:cs typeface="+mn-cs"/>
                        </a:rPr>
                        <a:t>人）</a:t>
                      </a:r>
                      <a:r>
                        <a:rPr lang="ja-JP" altLang="ja-JP" sz="1800">
                          <a:solidFill>
                            <a:srgbClr val="0025FF"/>
                          </a:solidFill>
                          <a:effectLst/>
                        </a:rPr>
                        <a:t> </a:t>
                      </a:r>
                      <a:endParaRPr kumimoji="1" lang="ja-JP" altLang="en-US" sz="1800">
                        <a:solidFill>
                          <a:srgbClr val="0025FF"/>
                        </a:solidFill>
                      </a:endParaRPr>
                    </a:p>
                  </a:txBody>
                  <a:tcPr marT="45725" marB="45725"/>
                </a:tc>
                <a:tc>
                  <a:txBody>
                    <a:bodyPr/>
                    <a:lstStyle/>
                    <a:p>
                      <a:r>
                        <a:rPr kumimoji="1" lang="ja-JP" altLang="ja-JP" sz="1600" b="1" kern="1200">
                          <a:solidFill>
                            <a:srgbClr val="0025FF"/>
                          </a:solidFill>
                          <a:effectLst/>
                          <a:latin typeface="+mn-lt"/>
                          <a:ea typeface="+mn-ea"/>
                          <a:cs typeface="+mn-cs"/>
                        </a:rPr>
                        <a:t>海外従業員 数</a:t>
                      </a:r>
                      <a:r>
                        <a:rPr kumimoji="1" lang="en-US" altLang="ja-JP" sz="1400" b="1" kern="1200" dirty="0">
                          <a:solidFill>
                            <a:srgbClr val="0025FF"/>
                          </a:solidFill>
                          <a:effectLst/>
                          <a:latin typeface="+mn-lt"/>
                          <a:ea typeface="+mn-ea"/>
                          <a:cs typeface="+mn-cs"/>
                        </a:rPr>
                        <a:t>(</a:t>
                      </a:r>
                      <a:r>
                        <a:rPr kumimoji="1" lang="ja-JP" altLang="ja-JP" sz="1400" b="1" kern="1200">
                          <a:solidFill>
                            <a:srgbClr val="0025FF"/>
                          </a:solidFill>
                          <a:effectLst/>
                          <a:latin typeface="+mn-lt"/>
                          <a:ea typeface="+mn-ea"/>
                          <a:cs typeface="+mn-cs"/>
                        </a:rPr>
                        <a:t>日本人派 遣者含む</a:t>
                      </a:r>
                      <a:r>
                        <a:rPr kumimoji="1" lang="en-US" altLang="ja-JP" sz="1400" b="1" kern="1200" dirty="0">
                          <a:solidFill>
                            <a:srgbClr val="0025FF"/>
                          </a:solidFill>
                          <a:effectLst/>
                          <a:latin typeface="+mn-lt"/>
                          <a:ea typeface="+mn-ea"/>
                          <a:cs typeface="+mn-cs"/>
                        </a:rPr>
                        <a:t>)(</a:t>
                      </a:r>
                      <a:r>
                        <a:rPr kumimoji="1" lang="ja-JP" altLang="ja-JP" sz="1400" b="1" kern="1200">
                          <a:solidFill>
                            <a:srgbClr val="0025FF"/>
                          </a:solidFill>
                          <a:effectLst/>
                          <a:latin typeface="+mn-lt"/>
                          <a:ea typeface="+mn-ea"/>
                          <a:cs typeface="+mn-cs"/>
                        </a:rPr>
                        <a:t>人）</a:t>
                      </a:r>
                      <a:r>
                        <a:rPr lang="ja-JP" altLang="ja-JP" sz="1800">
                          <a:solidFill>
                            <a:srgbClr val="0025FF"/>
                          </a:solidFill>
                          <a:effectLst/>
                        </a:rPr>
                        <a:t> </a:t>
                      </a:r>
                      <a:endParaRPr kumimoji="1" lang="ja-JP" altLang="en-US" sz="1800">
                        <a:solidFill>
                          <a:srgbClr val="0025FF"/>
                        </a:solidFill>
                      </a:endParaRPr>
                    </a:p>
                  </a:txBody>
                  <a:tcPr marT="45725" marB="45725"/>
                </a:tc>
                <a:tc>
                  <a:txBody>
                    <a:bodyPr/>
                    <a:lstStyle/>
                    <a:p>
                      <a:r>
                        <a:rPr kumimoji="1" lang="ja-JP" altLang="ja-JP" sz="1600" b="1" kern="1200">
                          <a:solidFill>
                            <a:srgbClr val="0025FF"/>
                          </a:solidFill>
                          <a:effectLst/>
                          <a:latin typeface="+mn-lt"/>
                          <a:ea typeface="+mn-ea"/>
                          <a:cs typeface="+mn-cs"/>
                        </a:rPr>
                        <a:t>海外従業員の比率 （％）</a:t>
                      </a:r>
                      <a:r>
                        <a:rPr lang="ja-JP" altLang="ja-JP" sz="1600">
                          <a:solidFill>
                            <a:srgbClr val="0025FF"/>
                          </a:solidFill>
                          <a:effectLst/>
                        </a:rPr>
                        <a:t> </a:t>
                      </a:r>
                      <a:endParaRPr kumimoji="1" lang="ja-JP" altLang="en-US" sz="1600">
                        <a:solidFill>
                          <a:srgbClr val="0025FF"/>
                        </a:solidFill>
                      </a:endParaRPr>
                    </a:p>
                  </a:txBody>
                  <a:tcPr marT="45725" marB="45725"/>
                </a:tc>
                <a:tc>
                  <a:txBody>
                    <a:bodyPr/>
                    <a:lstStyle/>
                    <a:p>
                      <a:r>
                        <a:rPr kumimoji="1" lang="ja-JP" altLang="ja-JP" sz="1600" b="1" kern="1200">
                          <a:solidFill>
                            <a:srgbClr val="0025FF"/>
                          </a:solidFill>
                          <a:effectLst/>
                          <a:latin typeface="+mn-lt"/>
                          <a:ea typeface="+mn-ea"/>
                          <a:cs typeface="+mn-cs"/>
                        </a:rPr>
                        <a:t>内、日本人 派遣者数</a:t>
                      </a:r>
                      <a:r>
                        <a:rPr kumimoji="1" lang="en-US" altLang="ja-JP" sz="1600" b="1" kern="1200" dirty="0">
                          <a:solidFill>
                            <a:srgbClr val="0025FF"/>
                          </a:solidFill>
                          <a:effectLst/>
                          <a:latin typeface="+mn-lt"/>
                          <a:ea typeface="+mn-ea"/>
                          <a:cs typeface="+mn-cs"/>
                        </a:rPr>
                        <a:t> (</a:t>
                      </a:r>
                      <a:r>
                        <a:rPr kumimoji="1" lang="ja-JP" altLang="ja-JP" sz="1600" b="1" kern="1200">
                          <a:solidFill>
                            <a:srgbClr val="0025FF"/>
                          </a:solidFill>
                          <a:effectLst/>
                          <a:latin typeface="+mn-lt"/>
                          <a:ea typeface="+mn-ea"/>
                          <a:cs typeface="+mn-cs"/>
                        </a:rPr>
                        <a:t>人）</a:t>
                      </a:r>
                      <a:r>
                        <a:rPr lang="ja-JP" altLang="ja-JP" sz="1600">
                          <a:solidFill>
                            <a:srgbClr val="0025FF"/>
                          </a:solidFill>
                          <a:effectLst/>
                        </a:rPr>
                        <a:t> </a:t>
                      </a:r>
                      <a:endParaRPr kumimoji="1" lang="ja-JP" altLang="en-US" sz="1600">
                        <a:solidFill>
                          <a:srgbClr val="0025FF"/>
                        </a:solidFill>
                      </a:endParaRPr>
                    </a:p>
                  </a:txBody>
                  <a:tcPr marT="45725" marB="45725"/>
                </a:tc>
                <a:tc>
                  <a:txBody>
                    <a:bodyPr/>
                    <a:lstStyle/>
                    <a:p>
                      <a:r>
                        <a:rPr kumimoji="1" lang="ja-JP" altLang="ja-JP" sz="1400" b="1" kern="1200">
                          <a:solidFill>
                            <a:srgbClr val="0025FF"/>
                          </a:solidFill>
                          <a:effectLst/>
                          <a:latin typeface="+mn-lt"/>
                          <a:ea typeface="+mn-ea"/>
                          <a:cs typeface="+mn-cs"/>
                        </a:rPr>
                        <a:t>海外従業員に占め る日本人 派遣者比（％）</a:t>
                      </a:r>
                      <a:r>
                        <a:rPr lang="ja-JP" altLang="ja-JP" sz="1400">
                          <a:solidFill>
                            <a:srgbClr val="0025FF"/>
                          </a:solidFill>
                          <a:effectLst/>
                        </a:rPr>
                        <a:t> </a:t>
                      </a:r>
                      <a:endParaRPr kumimoji="1" lang="ja-JP" altLang="en-US" sz="1400">
                        <a:solidFill>
                          <a:srgbClr val="0025FF"/>
                        </a:solidFill>
                      </a:endParaRPr>
                    </a:p>
                  </a:txBody>
                  <a:tcPr marT="45725" marB="45725"/>
                </a:tc>
                <a:extLst>
                  <a:ext uri="{0D108BD9-81ED-4DB2-BD59-A6C34878D82A}">
                    <a16:rowId xmlns:a16="http://schemas.microsoft.com/office/drawing/2014/main" val="10000"/>
                  </a:ext>
                </a:extLst>
              </a:tr>
              <a:tr h="385612">
                <a:tc>
                  <a:txBody>
                    <a:bodyPr/>
                    <a:lstStyle/>
                    <a:p>
                      <a:r>
                        <a:rPr lang="ja-JP" altLang="ja-JP" sz="1600">
                          <a:effectLst/>
                          <a:latin typeface="MS PGothic" panose="020B0600070205080204" pitchFamily="34" charset="-128"/>
                          <a:ea typeface="MS PGothic" panose="020B0600070205080204" pitchFamily="34" charset="-128"/>
                          <a:cs typeface="Times New Roman" panose="02020603050405020304" pitchFamily="18" charset="0"/>
                        </a:rPr>
                        <a:t>化学</a:t>
                      </a:r>
                      <a:endParaRPr kumimoji="1" lang="ja-JP" altLang="en-US" sz="1600">
                        <a:latin typeface="MS PGothic" panose="020B0600070205080204" pitchFamily="34" charset="-128"/>
                        <a:ea typeface="MS PGothic" panose="020B0600070205080204" pitchFamily="34" charset="-128"/>
                      </a:endParaRPr>
                    </a:p>
                  </a:txBody>
                  <a:tcPr marT="45725" marB="45725"/>
                </a:tc>
                <a:tc>
                  <a:txBody>
                    <a:bodyPr/>
                    <a:lstStyle/>
                    <a:p>
                      <a:pPr algn="r"/>
                      <a:r>
                        <a:rPr lang="en-US" altLang="ja-JP" sz="1800" dirty="0">
                          <a:effectLst/>
                          <a:latin typeface="+mn-lt"/>
                          <a:ea typeface="MS PGothic" panose="020B0600070205080204" pitchFamily="34" charset="-128"/>
                          <a:cs typeface="Times New Roman" panose="02020603050405020304" pitchFamily="18" charset="0"/>
                        </a:rPr>
                        <a:t>270,215</a:t>
                      </a:r>
                      <a:endParaRPr kumimoji="1" lang="ja-JP" altLang="en-US" sz="1800">
                        <a:latin typeface="+mn-lt"/>
                        <a:ea typeface="MS PGothic" panose="020B0600070205080204" pitchFamily="34" charset="-128"/>
                      </a:endParaRPr>
                    </a:p>
                  </a:txBody>
                  <a:tcPr marT="45725" marB="45725"/>
                </a:tc>
                <a:tc>
                  <a:txBody>
                    <a:bodyPr/>
                    <a:lstStyle/>
                    <a:p>
                      <a:pPr algn="r"/>
                      <a:r>
                        <a:rPr lang="en-US" altLang="ja-JP" sz="1800" dirty="0">
                          <a:effectLst/>
                          <a:latin typeface="+mn-lt"/>
                          <a:ea typeface="MS PGothic" panose="020B0600070205080204" pitchFamily="34" charset="-128"/>
                          <a:cs typeface="Times New Roman" panose="02020603050405020304" pitchFamily="18" charset="0"/>
                        </a:rPr>
                        <a:t>114,632</a:t>
                      </a:r>
                      <a:endParaRPr kumimoji="1" lang="ja-JP" altLang="en-US" sz="1800">
                        <a:latin typeface="+mn-lt"/>
                        <a:ea typeface="MS PGothic" panose="020B0600070205080204" pitchFamily="34" charset="-128"/>
                      </a:endParaRPr>
                    </a:p>
                  </a:txBody>
                  <a:tcPr marT="45725" marB="45725"/>
                </a:tc>
                <a:tc>
                  <a:txBody>
                    <a:bodyPr/>
                    <a:lstStyle/>
                    <a:p>
                      <a:pPr algn="r"/>
                      <a:r>
                        <a:rPr lang="en-US" altLang="ja-JP" sz="1800" dirty="0">
                          <a:effectLst/>
                          <a:latin typeface="+mn-lt"/>
                          <a:ea typeface="MS PGothic" panose="020B0600070205080204" pitchFamily="34" charset="-128"/>
                          <a:cs typeface="Times New Roman" panose="02020603050405020304" pitchFamily="18" charset="0"/>
                        </a:rPr>
                        <a:t>42.4%</a:t>
                      </a:r>
                      <a:endParaRPr kumimoji="1" lang="ja-JP" altLang="en-US" sz="1800">
                        <a:latin typeface="+mn-lt"/>
                        <a:ea typeface="MS PGothic" panose="020B0600070205080204" pitchFamily="34" charset="-128"/>
                      </a:endParaRPr>
                    </a:p>
                  </a:txBody>
                  <a:tcPr marT="45725" marB="45725"/>
                </a:tc>
                <a:tc>
                  <a:txBody>
                    <a:bodyPr/>
                    <a:lstStyle/>
                    <a:p>
                      <a:pPr algn="r"/>
                      <a:r>
                        <a:rPr lang="en-US" altLang="ja-JP" sz="1800" dirty="0">
                          <a:effectLst/>
                          <a:latin typeface="+mn-lt"/>
                          <a:ea typeface="MS PGothic" panose="020B0600070205080204" pitchFamily="34" charset="-128"/>
                          <a:cs typeface="Times New Roman" panose="02020603050405020304" pitchFamily="18" charset="0"/>
                        </a:rPr>
                        <a:t>2,034</a:t>
                      </a:r>
                      <a:endParaRPr kumimoji="1" lang="ja-JP" altLang="en-US" sz="1800">
                        <a:latin typeface="+mn-lt"/>
                        <a:ea typeface="MS PGothic" panose="020B0600070205080204" pitchFamily="34" charset="-128"/>
                      </a:endParaRPr>
                    </a:p>
                  </a:txBody>
                  <a:tcPr marT="45725" marB="45725"/>
                </a:tc>
                <a:tc>
                  <a:txBody>
                    <a:bodyPr/>
                    <a:lstStyle/>
                    <a:p>
                      <a:pPr algn="r"/>
                      <a:r>
                        <a:rPr lang="en-US" altLang="ja-JP" sz="1800" dirty="0">
                          <a:effectLst/>
                          <a:latin typeface="+mn-lt"/>
                          <a:ea typeface="MS PGothic" panose="020B0600070205080204" pitchFamily="34" charset="-128"/>
                          <a:cs typeface="Times New Roman" panose="02020603050405020304" pitchFamily="18" charset="0"/>
                        </a:rPr>
                        <a:t>1.8% </a:t>
                      </a:r>
                      <a:endParaRPr kumimoji="1" lang="ja-JP" altLang="en-US" sz="1800">
                        <a:latin typeface="+mn-lt"/>
                        <a:ea typeface="MS PGothic" panose="020B0600070205080204" pitchFamily="34" charset="-128"/>
                      </a:endParaRPr>
                    </a:p>
                  </a:txBody>
                  <a:tcPr marT="45725" marB="45725"/>
                </a:tc>
                <a:extLst>
                  <a:ext uri="{0D108BD9-81ED-4DB2-BD59-A6C34878D82A}">
                    <a16:rowId xmlns:a16="http://schemas.microsoft.com/office/drawing/2014/main" val="10001"/>
                  </a:ext>
                </a:extLst>
              </a:tr>
              <a:tr h="365800">
                <a:tc>
                  <a:txBody>
                    <a:bodyPr/>
                    <a:lstStyle/>
                    <a:p>
                      <a:pPr algn="just"/>
                      <a:r>
                        <a:rPr lang="ja-JP" altLang="ja-JP" sz="1600" kern="100">
                          <a:effectLst/>
                          <a:latin typeface="MS PGothic" panose="020B0600070205080204" pitchFamily="34" charset="-128"/>
                          <a:ea typeface="MS PGothic" panose="020B0600070205080204" pitchFamily="34" charset="-128"/>
                          <a:cs typeface="Times New Roman" panose="02020603050405020304" pitchFamily="18" charset="0"/>
                        </a:rPr>
                        <a:t>機械</a:t>
                      </a:r>
                    </a:p>
                  </a:txBody>
                  <a:tcPr marT="45725" marB="45725"/>
                </a:tc>
                <a:tc>
                  <a:txBody>
                    <a:bodyPr/>
                    <a:lstStyle/>
                    <a:p>
                      <a:pPr algn="r"/>
                      <a:r>
                        <a:rPr lang="en-US" altLang="ja-JP" sz="1800" kern="100" dirty="0">
                          <a:effectLst/>
                          <a:latin typeface="+mn-lt"/>
                          <a:ea typeface="MS PGothic" panose="020B0600070205080204" pitchFamily="34" charset="-128"/>
                          <a:cs typeface="Times New Roman" panose="02020603050405020304" pitchFamily="18" charset="0"/>
                        </a:rPr>
                        <a:t>210,696</a:t>
                      </a:r>
                      <a:endParaRPr lang="ja-JP" altLang="ja-JP" sz="1800" kern="100">
                        <a:effectLst/>
                        <a:latin typeface="+mn-lt"/>
                        <a:ea typeface="MS PGothic" panose="020B0600070205080204" pitchFamily="34" charset="-128"/>
                        <a:cs typeface="Times New Roman" panose="02020603050405020304" pitchFamily="18" charset="0"/>
                      </a:endParaRPr>
                    </a:p>
                  </a:txBody>
                  <a:tcPr marT="45725" marB="45725"/>
                </a:tc>
                <a:tc>
                  <a:txBody>
                    <a:bodyPr/>
                    <a:lstStyle/>
                    <a:p>
                      <a:pPr algn="r"/>
                      <a:r>
                        <a:rPr lang="en-US" altLang="ja-JP" sz="1800" kern="100" dirty="0">
                          <a:effectLst/>
                          <a:latin typeface="+mn-lt"/>
                          <a:ea typeface="MS PGothic" panose="020B0600070205080204" pitchFamily="34" charset="-128"/>
                          <a:cs typeface="Times New Roman" panose="02020603050405020304" pitchFamily="18" charset="0"/>
                        </a:rPr>
                        <a:t>87,373</a:t>
                      </a:r>
                      <a:endParaRPr lang="ja-JP" altLang="ja-JP" sz="1800" kern="100">
                        <a:effectLst/>
                        <a:latin typeface="+mn-lt"/>
                        <a:ea typeface="MS PGothic" panose="020B0600070205080204" pitchFamily="34" charset="-128"/>
                        <a:cs typeface="Times New Roman" panose="02020603050405020304" pitchFamily="18" charset="0"/>
                      </a:endParaRPr>
                    </a:p>
                  </a:txBody>
                  <a:tcPr marT="45725" marB="45725"/>
                </a:tc>
                <a:tc>
                  <a:txBody>
                    <a:bodyPr/>
                    <a:lstStyle/>
                    <a:p>
                      <a:pPr algn="r"/>
                      <a:r>
                        <a:rPr lang="en-US" altLang="ja-JP" sz="1800" kern="100" dirty="0">
                          <a:effectLst/>
                          <a:latin typeface="+mn-lt"/>
                          <a:ea typeface="MS PGothic" panose="020B0600070205080204" pitchFamily="34" charset="-128"/>
                          <a:cs typeface="Times New Roman" panose="02020603050405020304" pitchFamily="18" charset="0"/>
                        </a:rPr>
                        <a:t>41.5%</a:t>
                      </a:r>
                      <a:endParaRPr lang="ja-JP" altLang="ja-JP" sz="1800" kern="100">
                        <a:effectLst/>
                        <a:latin typeface="+mn-lt"/>
                        <a:ea typeface="MS PGothic" panose="020B0600070205080204" pitchFamily="34" charset="-128"/>
                        <a:cs typeface="Times New Roman" panose="02020603050405020304" pitchFamily="18" charset="0"/>
                      </a:endParaRPr>
                    </a:p>
                  </a:txBody>
                  <a:tcPr marT="45725" marB="45725"/>
                </a:tc>
                <a:tc>
                  <a:txBody>
                    <a:bodyPr/>
                    <a:lstStyle/>
                    <a:p>
                      <a:pPr algn="r"/>
                      <a:r>
                        <a:rPr lang="en-US" altLang="ja-JP" sz="1800" kern="100" dirty="0">
                          <a:effectLst/>
                          <a:latin typeface="+mn-lt"/>
                          <a:ea typeface="MS PGothic" panose="020B0600070205080204" pitchFamily="34" charset="-128"/>
                          <a:cs typeface="Times New Roman" panose="02020603050405020304" pitchFamily="18" charset="0"/>
                        </a:rPr>
                        <a:t>2,052</a:t>
                      </a:r>
                      <a:endParaRPr lang="ja-JP" altLang="ja-JP" sz="1800" kern="100">
                        <a:effectLst/>
                        <a:latin typeface="+mn-lt"/>
                        <a:ea typeface="MS PGothic" panose="020B0600070205080204" pitchFamily="34" charset="-128"/>
                        <a:cs typeface="Times New Roman" panose="02020603050405020304" pitchFamily="18" charset="0"/>
                      </a:endParaRPr>
                    </a:p>
                  </a:txBody>
                  <a:tcPr marT="45725" marB="45725"/>
                </a:tc>
                <a:tc>
                  <a:txBody>
                    <a:bodyPr/>
                    <a:lstStyle/>
                    <a:p>
                      <a:pPr algn="r"/>
                      <a:r>
                        <a:rPr lang="en-US" altLang="ja-JP" sz="1800" kern="100" dirty="0">
                          <a:effectLst/>
                          <a:latin typeface="+mn-lt"/>
                          <a:ea typeface="MS PGothic" panose="020B0600070205080204" pitchFamily="34" charset="-128"/>
                          <a:cs typeface="Times New Roman" panose="02020603050405020304" pitchFamily="18" charset="0"/>
                        </a:rPr>
                        <a:t>2.3%</a:t>
                      </a:r>
                      <a:endParaRPr lang="ja-JP" altLang="ja-JP" sz="1800" kern="100">
                        <a:effectLst/>
                        <a:latin typeface="+mn-lt"/>
                        <a:ea typeface="MS PGothic" panose="020B0600070205080204" pitchFamily="34" charset="-128"/>
                        <a:cs typeface="Times New Roman" panose="02020603050405020304" pitchFamily="18" charset="0"/>
                      </a:endParaRPr>
                    </a:p>
                  </a:txBody>
                  <a:tcPr marT="45725" marB="45725"/>
                </a:tc>
                <a:extLst>
                  <a:ext uri="{0D108BD9-81ED-4DB2-BD59-A6C34878D82A}">
                    <a16:rowId xmlns:a16="http://schemas.microsoft.com/office/drawing/2014/main" val="10002"/>
                  </a:ext>
                </a:extLst>
              </a:tr>
              <a:tr h="426375">
                <a:tc>
                  <a:txBody>
                    <a:bodyPr/>
                    <a:lstStyle/>
                    <a:p>
                      <a:r>
                        <a:rPr kumimoji="1" lang="ja-JP" altLang="ja-JP" sz="1600" kern="1200">
                          <a:solidFill>
                            <a:schemeClr val="dk1"/>
                          </a:solidFill>
                          <a:effectLst/>
                          <a:latin typeface="+mn-lt"/>
                          <a:ea typeface="+mn-ea"/>
                          <a:cs typeface="+mn-cs"/>
                        </a:rPr>
                        <a:t>電気機器</a:t>
                      </a:r>
                      <a:endParaRPr kumimoji="1" lang="ja-JP" altLang="en-US" sz="1600"/>
                    </a:p>
                  </a:txBody>
                  <a:tcPr marT="45725" marB="45725"/>
                </a:tc>
                <a:tc>
                  <a:txBody>
                    <a:bodyPr/>
                    <a:lstStyle/>
                    <a:p>
                      <a:pPr algn="r"/>
                      <a:r>
                        <a:rPr kumimoji="1" lang="en-US" altLang="ja-JP" sz="1800" kern="1200" dirty="0">
                          <a:solidFill>
                            <a:schemeClr val="dk1"/>
                          </a:solidFill>
                          <a:effectLst/>
                          <a:latin typeface="+mn-lt"/>
                          <a:ea typeface="+mn-ea"/>
                          <a:cs typeface="+mn-cs"/>
                        </a:rPr>
                        <a:t>1,008,662</a:t>
                      </a:r>
                      <a:r>
                        <a:rPr lang="ja-JP" altLang="ja-JP" sz="1800">
                          <a:effectLst/>
                        </a:rPr>
                        <a:t>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561,653</a:t>
                      </a:r>
                      <a:r>
                        <a:rPr lang="ja-JP" altLang="ja-JP" sz="1800">
                          <a:effectLst/>
                        </a:rPr>
                        <a:t>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55.7%</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7,063</a:t>
                      </a:r>
                      <a:r>
                        <a:rPr lang="ja-JP" altLang="ja-JP" sz="1800">
                          <a:effectLst/>
                        </a:rPr>
                        <a:t>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1.3%</a:t>
                      </a:r>
                      <a:endParaRPr kumimoji="1" lang="ja-JP" altLang="en-US" sz="1800"/>
                    </a:p>
                  </a:txBody>
                  <a:tcPr marT="45725" marB="45725"/>
                </a:tc>
                <a:extLst>
                  <a:ext uri="{0D108BD9-81ED-4DB2-BD59-A6C34878D82A}">
                    <a16:rowId xmlns:a16="http://schemas.microsoft.com/office/drawing/2014/main" val="10003"/>
                  </a:ext>
                </a:extLst>
              </a:tr>
              <a:tr h="432096">
                <a:tc>
                  <a:txBody>
                    <a:bodyPr/>
                    <a:lstStyle/>
                    <a:p>
                      <a:r>
                        <a:rPr kumimoji="1" lang="ja-JP" altLang="ja-JP" sz="1600" kern="1200">
                          <a:solidFill>
                            <a:schemeClr val="dk1"/>
                          </a:solidFill>
                          <a:effectLst/>
                          <a:latin typeface="+mn-lt"/>
                          <a:ea typeface="+mn-ea"/>
                          <a:cs typeface="+mn-cs"/>
                        </a:rPr>
                        <a:t>輸送用機器</a:t>
                      </a:r>
                      <a:r>
                        <a:rPr lang="ja-JP" altLang="ja-JP" sz="1600">
                          <a:effectLst/>
                        </a:rPr>
                        <a:t> </a:t>
                      </a:r>
                      <a:endParaRPr kumimoji="1" lang="ja-JP" altLang="en-US" sz="1600"/>
                    </a:p>
                  </a:txBody>
                  <a:tcPr marT="45725" marB="45725"/>
                </a:tc>
                <a:tc>
                  <a:txBody>
                    <a:bodyPr/>
                    <a:lstStyle/>
                    <a:p>
                      <a:pPr algn="r"/>
                      <a:r>
                        <a:rPr kumimoji="1" lang="en-US" altLang="ja-JP" sz="1800" kern="1200" dirty="0">
                          <a:solidFill>
                            <a:schemeClr val="dk1"/>
                          </a:solidFill>
                          <a:effectLst/>
                          <a:latin typeface="+mn-lt"/>
                          <a:ea typeface="+mn-ea"/>
                          <a:cs typeface="+mn-cs"/>
                        </a:rPr>
                        <a:t>596,164</a:t>
                      </a:r>
                      <a:r>
                        <a:rPr lang="ja-JP" altLang="ja-JP" sz="1800">
                          <a:effectLst/>
                        </a:rPr>
                        <a:t>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345,504</a:t>
                      </a:r>
                      <a:r>
                        <a:rPr lang="ja-JP" altLang="ja-JP" sz="1800">
                          <a:effectLst/>
                        </a:rPr>
                        <a:t>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58.0%</a:t>
                      </a:r>
                      <a:r>
                        <a:rPr lang="ja-JP" altLang="ja-JP" sz="1800">
                          <a:effectLst/>
                        </a:rPr>
                        <a:t>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5,492</a:t>
                      </a:r>
                      <a:r>
                        <a:rPr lang="ja-JP" altLang="ja-JP" sz="1800">
                          <a:effectLst/>
                        </a:rPr>
                        <a:t>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1.6%</a:t>
                      </a:r>
                      <a:r>
                        <a:rPr lang="ja-JP" altLang="ja-JP" sz="1800">
                          <a:effectLst/>
                        </a:rPr>
                        <a:t> </a:t>
                      </a:r>
                      <a:endParaRPr kumimoji="1" lang="ja-JP" altLang="en-US" sz="1800"/>
                    </a:p>
                  </a:txBody>
                  <a:tcPr marT="45725" marB="45725"/>
                </a:tc>
                <a:extLst>
                  <a:ext uri="{0D108BD9-81ED-4DB2-BD59-A6C34878D82A}">
                    <a16:rowId xmlns:a16="http://schemas.microsoft.com/office/drawing/2014/main" val="10004"/>
                  </a:ext>
                </a:extLst>
              </a:tr>
              <a:tr h="432096">
                <a:tc>
                  <a:txBody>
                    <a:bodyPr/>
                    <a:lstStyle/>
                    <a:p>
                      <a:r>
                        <a:rPr kumimoji="1" lang="ja-JP" altLang="ja-JP" sz="1600" kern="1200">
                          <a:solidFill>
                            <a:schemeClr val="dk1"/>
                          </a:solidFill>
                          <a:effectLst/>
                          <a:latin typeface="+mn-lt"/>
                          <a:ea typeface="+mn-ea"/>
                          <a:cs typeface="+mn-cs"/>
                        </a:rPr>
                        <a:t>精密機器</a:t>
                      </a:r>
                      <a:r>
                        <a:rPr lang="ja-JP" altLang="ja-JP" sz="1600">
                          <a:effectLst/>
                        </a:rPr>
                        <a:t> </a:t>
                      </a:r>
                      <a:endParaRPr kumimoji="1" lang="ja-JP" altLang="en-US" sz="1600"/>
                    </a:p>
                  </a:txBody>
                  <a:tcPr marT="45725" marB="45725"/>
                </a:tc>
                <a:tc>
                  <a:txBody>
                    <a:bodyPr/>
                    <a:lstStyle/>
                    <a:p>
                      <a:pPr algn="r"/>
                      <a:r>
                        <a:rPr kumimoji="1" lang="en-US" altLang="ja-JP" sz="1800" kern="1200" dirty="0">
                          <a:solidFill>
                            <a:schemeClr val="dk1"/>
                          </a:solidFill>
                          <a:effectLst/>
                          <a:latin typeface="+mn-lt"/>
                          <a:ea typeface="+mn-ea"/>
                          <a:cs typeface="+mn-cs"/>
                        </a:rPr>
                        <a:t>301,959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194,332</a:t>
                      </a:r>
                      <a:r>
                        <a:rPr lang="ja-JP" altLang="ja-JP" sz="1800">
                          <a:effectLst/>
                        </a:rPr>
                        <a:t>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64.4%</a:t>
                      </a:r>
                      <a:r>
                        <a:rPr lang="ja-JP" altLang="ja-JP" sz="1800">
                          <a:effectLst/>
                        </a:rPr>
                        <a:t>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1,746</a:t>
                      </a:r>
                      <a:r>
                        <a:rPr lang="ja-JP" altLang="ja-JP" sz="1800">
                          <a:effectLst/>
                        </a:rPr>
                        <a:t>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0.9%</a:t>
                      </a:r>
                      <a:r>
                        <a:rPr lang="ja-JP" altLang="ja-JP" sz="1800">
                          <a:effectLst/>
                        </a:rPr>
                        <a:t> </a:t>
                      </a:r>
                      <a:endParaRPr kumimoji="1" lang="ja-JP" altLang="en-US" sz="1800"/>
                    </a:p>
                  </a:txBody>
                  <a:tcPr marT="45725" marB="45725"/>
                </a:tc>
                <a:extLst>
                  <a:ext uri="{0D108BD9-81ED-4DB2-BD59-A6C34878D82A}">
                    <a16:rowId xmlns:a16="http://schemas.microsoft.com/office/drawing/2014/main" val="10005"/>
                  </a:ext>
                </a:extLst>
              </a:tr>
              <a:tr h="504112">
                <a:tc>
                  <a:txBody>
                    <a:bodyPr/>
                    <a:lstStyle/>
                    <a:p>
                      <a:r>
                        <a:rPr kumimoji="1" lang="ja-JP" altLang="ja-JP" sz="1800" b="1" kern="1200">
                          <a:solidFill>
                            <a:srgbClr val="0025FF"/>
                          </a:solidFill>
                          <a:effectLst/>
                          <a:latin typeface="+mn-lt"/>
                          <a:ea typeface="+mn-ea"/>
                          <a:cs typeface="+mn-cs"/>
                        </a:rPr>
                        <a:t>製造業合計</a:t>
                      </a:r>
                      <a:r>
                        <a:rPr lang="ja-JP" altLang="ja-JP" sz="1800" b="1">
                          <a:solidFill>
                            <a:srgbClr val="0025FF"/>
                          </a:solidFill>
                          <a:effectLst/>
                        </a:rPr>
                        <a:t> </a:t>
                      </a:r>
                      <a:endParaRPr kumimoji="1" lang="ja-JP" altLang="en-US" sz="1800" b="1">
                        <a:solidFill>
                          <a:srgbClr val="0025FF"/>
                        </a:solidFill>
                      </a:endParaRPr>
                    </a:p>
                  </a:txBody>
                  <a:tcPr marT="45725" marB="45725"/>
                </a:tc>
                <a:tc>
                  <a:txBody>
                    <a:bodyPr/>
                    <a:lstStyle/>
                    <a:p>
                      <a:pPr algn="r"/>
                      <a:r>
                        <a:rPr kumimoji="1" lang="en-US" altLang="ja-JP" sz="1800" b="1" kern="1200" dirty="0">
                          <a:solidFill>
                            <a:srgbClr val="0025FF"/>
                          </a:solidFill>
                          <a:effectLst/>
                          <a:latin typeface="+mn-lt"/>
                          <a:ea typeface="+mn-ea"/>
                          <a:cs typeface="+mn-cs"/>
                        </a:rPr>
                        <a:t>3,110,974</a:t>
                      </a:r>
                      <a:r>
                        <a:rPr lang="ja-JP" altLang="ja-JP" sz="1800" b="1">
                          <a:solidFill>
                            <a:srgbClr val="0025FF"/>
                          </a:solidFill>
                          <a:effectLst/>
                        </a:rPr>
                        <a:t> </a:t>
                      </a:r>
                      <a:endParaRPr kumimoji="1" lang="ja-JP" altLang="en-US" sz="1800" b="1">
                        <a:solidFill>
                          <a:srgbClr val="0025FF"/>
                        </a:solidFill>
                      </a:endParaRPr>
                    </a:p>
                  </a:txBody>
                  <a:tcPr marT="45725" marB="45725"/>
                </a:tc>
                <a:tc>
                  <a:txBody>
                    <a:bodyPr/>
                    <a:lstStyle/>
                    <a:p>
                      <a:pPr algn="r"/>
                      <a:r>
                        <a:rPr kumimoji="1" lang="en-US" altLang="ja-JP" sz="1800" b="1" kern="1200" dirty="0">
                          <a:solidFill>
                            <a:srgbClr val="0025FF"/>
                          </a:solidFill>
                          <a:effectLst/>
                          <a:latin typeface="+mn-lt"/>
                          <a:ea typeface="+mn-ea"/>
                          <a:cs typeface="+mn-cs"/>
                        </a:rPr>
                        <a:t>1,799,631</a:t>
                      </a:r>
                      <a:r>
                        <a:rPr lang="ja-JP" altLang="ja-JP" sz="1800" b="1">
                          <a:solidFill>
                            <a:srgbClr val="0025FF"/>
                          </a:solidFill>
                          <a:effectLst/>
                        </a:rPr>
                        <a:t> </a:t>
                      </a:r>
                      <a:endParaRPr kumimoji="1" lang="ja-JP" altLang="en-US" sz="1800" b="1">
                        <a:solidFill>
                          <a:srgbClr val="0025FF"/>
                        </a:solidFill>
                      </a:endParaRPr>
                    </a:p>
                  </a:txBody>
                  <a:tcPr marT="45725" marB="45725"/>
                </a:tc>
                <a:tc>
                  <a:txBody>
                    <a:bodyPr/>
                    <a:lstStyle/>
                    <a:p>
                      <a:pPr algn="r"/>
                      <a:r>
                        <a:rPr kumimoji="1" lang="en-US" altLang="ja-JP" sz="1800" b="1" kern="1200" dirty="0">
                          <a:solidFill>
                            <a:srgbClr val="0025FF"/>
                          </a:solidFill>
                          <a:effectLst/>
                          <a:latin typeface="+mn-lt"/>
                          <a:ea typeface="+mn-ea"/>
                          <a:cs typeface="+mn-cs"/>
                        </a:rPr>
                        <a:t>57.8%</a:t>
                      </a:r>
                      <a:r>
                        <a:rPr lang="ja-JP" altLang="ja-JP" sz="1800" b="1">
                          <a:solidFill>
                            <a:srgbClr val="0025FF"/>
                          </a:solidFill>
                          <a:effectLst/>
                        </a:rPr>
                        <a:t> </a:t>
                      </a:r>
                      <a:endParaRPr kumimoji="1" lang="ja-JP" altLang="en-US" sz="1800" b="1">
                        <a:solidFill>
                          <a:srgbClr val="0025FF"/>
                        </a:solidFill>
                      </a:endParaRPr>
                    </a:p>
                  </a:txBody>
                  <a:tcPr marT="45725" marB="45725"/>
                </a:tc>
                <a:tc>
                  <a:txBody>
                    <a:bodyPr/>
                    <a:lstStyle/>
                    <a:p>
                      <a:pPr algn="r"/>
                      <a:r>
                        <a:rPr kumimoji="1" lang="en-US" altLang="ja-JP" sz="1800" b="1" kern="1200" dirty="0">
                          <a:solidFill>
                            <a:srgbClr val="0025FF"/>
                          </a:solidFill>
                          <a:effectLst/>
                          <a:latin typeface="+mn-lt"/>
                          <a:ea typeface="+mn-ea"/>
                          <a:cs typeface="+mn-cs"/>
                        </a:rPr>
                        <a:t>22,768</a:t>
                      </a:r>
                      <a:r>
                        <a:rPr lang="ja-JP" altLang="ja-JP" sz="1800" b="1">
                          <a:solidFill>
                            <a:srgbClr val="0025FF"/>
                          </a:solidFill>
                          <a:effectLst/>
                        </a:rPr>
                        <a:t> </a:t>
                      </a:r>
                      <a:endParaRPr kumimoji="1" lang="ja-JP" altLang="en-US" sz="1800" b="1">
                        <a:solidFill>
                          <a:srgbClr val="0025FF"/>
                        </a:solidFill>
                      </a:endParaRPr>
                    </a:p>
                  </a:txBody>
                  <a:tcPr marT="45725" marB="45725"/>
                </a:tc>
                <a:tc>
                  <a:txBody>
                    <a:bodyPr/>
                    <a:lstStyle/>
                    <a:p>
                      <a:pPr algn="r"/>
                      <a:r>
                        <a:rPr kumimoji="1" lang="en-US" altLang="ja-JP" sz="1800" b="1" kern="1200" dirty="0">
                          <a:solidFill>
                            <a:srgbClr val="0025FF"/>
                          </a:solidFill>
                          <a:effectLst/>
                          <a:latin typeface="+mn-lt"/>
                          <a:ea typeface="+mn-ea"/>
                          <a:cs typeface="+mn-cs"/>
                        </a:rPr>
                        <a:t>1.3%</a:t>
                      </a:r>
                      <a:r>
                        <a:rPr lang="ja-JP" altLang="ja-JP" sz="1800" b="1">
                          <a:solidFill>
                            <a:srgbClr val="0025FF"/>
                          </a:solidFill>
                          <a:effectLst/>
                        </a:rPr>
                        <a:t> </a:t>
                      </a:r>
                      <a:endParaRPr kumimoji="1" lang="ja-JP" altLang="en-US" sz="1800" b="1">
                        <a:solidFill>
                          <a:srgbClr val="0025FF"/>
                        </a:solidFill>
                      </a:endParaRPr>
                    </a:p>
                  </a:txBody>
                  <a:tcPr marT="45725" marB="45725"/>
                </a:tc>
                <a:extLst>
                  <a:ext uri="{0D108BD9-81ED-4DB2-BD59-A6C34878D82A}">
                    <a16:rowId xmlns:a16="http://schemas.microsoft.com/office/drawing/2014/main" val="10006"/>
                  </a:ext>
                </a:extLst>
              </a:tr>
              <a:tr h="432096">
                <a:tc>
                  <a:txBody>
                    <a:bodyPr/>
                    <a:lstStyle/>
                    <a:p>
                      <a:r>
                        <a:rPr kumimoji="1" lang="ja-JP" altLang="ja-JP" sz="1400" kern="1200">
                          <a:solidFill>
                            <a:schemeClr val="dk1"/>
                          </a:solidFill>
                          <a:effectLst/>
                          <a:latin typeface="+mn-lt"/>
                          <a:ea typeface="+mn-ea"/>
                          <a:cs typeface="+mn-cs"/>
                        </a:rPr>
                        <a:t>商業・サービス</a:t>
                      </a:r>
                      <a:r>
                        <a:rPr lang="ja-JP" altLang="ja-JP" sz="1800">
                          <a:effectLst/>
                        </a:rPr>
                        <a:t>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331,405</a:t>
                      </a:r>
                      <a:r>
                        <a:rPr lang="ja-JP" altLang="ja-JP" sz="1800">
                          <a:effectLst/>
                        </a:rPr>
                        <a:t>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114,074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34.4%</a:t>
                      </a:r>
                      <a:r>
                        <a:rPr lang="ja-JP" altLang="ja-JP" sz="1800">
                          <a:effectLst/>
                        </a:rPr>
                        <a:t>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3,730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3.3%</a:t>
                      </a:r>
                      <a:endParaRPr kumimoji="1" lang="ja-JP" altLang="en-US" sz="1800"/>
                    </a:p>
                  </a:txBody>
                  <a:tcPr marT="45725" marB="45725"/>
                </a:tc>
                <a:extLst>
                  <a:ext uri="{0D108BD9-81ED-4DB2-BD59-A6C34878D82A}">
                    <a16:rowId xmlns:a16="http://schemas.microsoft.com/office/drawing/2014/main" val="10007"/>
                  </a:ext>
                </a:extLst>
              </a:tr>
              <a:tr h="461235">
                <a:tc>
                  <a:txBody>
                    <a:bodyPr/>
                    <a:lstStyle/>
                    <a:p>
                      <a:r>
                        <a:rPr kumimoji="1" lang="ja-JP" altLang="ja-JP" sz="1600" kern="1200">
                          <a:solidFill>
                            <a:schemeClr val="dk1"/>
                          </a:solidFill>
                          <a:effectLst/>
                          <a:latin typeface="+mn-lt"/>
                          <a:ea typeface="+mn-ea"/>
                          <a:cs typeface="+mn-cs"/>
                        </a:rPr>
                        <a:t>非製造業計</a:t>
                      </a:r>
                      <a:endParaRPr kumimoji="1" lang="ja-JP" altLang="en-US" sz="1600"/>
                    </a:p>
                  </a:txBody>
                  <a:tcPr marT="45725" marB="45725"/>
                </a:tc>
                <a:tc>
                  <a:txBody>
                    <a:bodyPr/>
                    <a:lstStyle/>
                    <a:p>
                      <a:pPr algn="r"/>
                      <a:r>
                        <a:rPr kumimoji="1" lang="en-US" altLang="ja-JP" sz="1800" kern="1200" dirty="0">
                          <a:solidFill>
                            <a:schemeClr val="dk1"/>
                          </a:solidFill>
                          <a:effectLst/>
                          <a:latin typeface="+mn-lt"/>
                          <a:ea typeface="+mn-ea"/>
                          <a:cs typeface="+mn-cs"/>
                        </a:rPr>
                        <a:t>473,794</a:t>
                      </a:r>
                      <a:r>
                        <a:rPr lang="ja-JP" altLang="ja-JP" sz="1800">
                          <a:effectLst/>
                        </a:rPr>
                        <a:t>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158,495</a:t>
                      </a:r>
                      <a:r>
                        <a:rPr lang="ja-JP" altLang="ja-JP" sz="1800">
                          <a:effectLst/>
                        </a:rPr>
                        <a:t>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33.5%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5,075 </a:t>
                      </a:r>
                      <a:endParaRPr kumimoji="1" lang="ja-JP" altLang="en-US" sz="1800"/>
                    </a:p>
                  </a:txBody>
                  <a:tcPr marT="45725" marB="45725"/>
                </a:tc>
                <a:tc>
                  <a:txBody>
                    <a:bodyPr/>
                    <a:lstStyle/>
                    <a:p>
                      <a:pPr algn="r"/>
                      <a:r>
                        <a:rPr kumimoji="1" lang="en-US" altLang="ja-JP" sz="1800" kern="1200" dirty="0">
                          <a:solidFill>
                            <a:schemeClr val="dk1"/>
                          </a:solidFill>
                          <a:effectLst/>
                          <a:latin typeface="+mn-lt"/>
                          <a:ea typeface="+mn-ea"/>
                          <a:cs typeface="+mn-cs"/>
                        </a:rPr>
                        <a:t>3.2%</a:t>
                      </a:r>
                      <a:r>
                        <a:rPr lang="ja-JP" altLang="ja-JP" sz="1800">
                          <a:effectLst/>
                        </a:rPr>
                        <a:t> </a:t>
                      </a:r>
                      <a:endParaRPr kumimoji="1" lang="ja-JP" altLang="en-US" sz="1800"/>
                    </a:p>
                  </a:txBody>
                  <a:tcPr marT="45725" marB="45725"/>
                </a:tc>
                <a:extLst>
                  <a:ext uri="{0D108BD9-81ED-4DB2-BD59-A6C34878D82A}">
                    <a16:rowId xmlns:a16="http://schemas.microsoft.com/office/drawing/2014/main" val="10008"/>
                  </a:ext>
                </a:extLst>
              </a:tr>
              <a:tr h="580670">
                <a:tc>
                  <a:txBody>
                    <a:bodyPr/>
                    <a:lstStyle/>
                    <a:p>
                      <a:r>
                        <a:rPr kumimoji="1" lang="ja-JP" altLang="ja-JP" sz="1800" b="1" kern="1200">
                          <a:solidFill>
                            <a:srgbClr val="0025FF"/>
                          </a:solidFill>
                          <a:effectLst/>
                          <a:latin typeface="+mn-lt"/>
                          <a:ea typeface="+mn-ea"/>
                          <a:cs typeface="+mn-cs"/>
                        </a:rPr>
                        <a:t>合計</a:t>
                      </a:r>
                      <a:r>
                        <a:rPr lang="ja-JP" altLang="ja-JP" sz="1800" b="1">
                          <a:solidFill>
                            <a:srgbClr val="0025FF"/>
                          </a:solidFill>
                          <a:effectLst/>
                        </a:rPr>
                        <a:t> </a:t>
                      </a:r>
                      <a:endParaRPr kumimoji="1" lang="ja-JP" altLang="en-US" sz="1800" b="1">
                        <a:solidFill>
                          <a:srgbClr val="0025FF"/>
                        </a:solidFill>
                      </a:endParaRPr>
                    </a:p>
                  </a:txBody>
                  <a:tcPr marT="45725" marB="45725"/>
                </a:tc>
                <a:tc>
                  <a:txBody>
                    <a:bodyPr/>
                    <a:lstStyle/>
                    <a:p>
                      <a:pPr algn="r"/>
                      <a:r>
                        <a:rPr kumimoji="1" lang="en-US" altLang="ja-JP" sz="1800" b="1" kern="1200" dirty="0">
                          <a:solidFill>
                            <a:srgbClr val="0025FF"/>
                          </a:solidFill>
                          <a:effectLst/>
                          <a:latin typeface="+mn-lt"/>
                          <a:ea typeface="+mn-ea"/>
                          <a:cs typeface="+mn-cs"/>
                        </a:rPr>
                        <a:t>3,584,768</a:t>
                      </a:r>
                      <a:r>
                        <a:rPr lang="ja-JP" altLang="ja-JP" sz="1800" b="1">
                          <a:solidFill>
                            <a:srgbClr val="0025FF"/>
                          </a:solidFill>
                          <a:effectLst/>
                        </a:rPr>
                        <a:t> </a:t>
                      </a:r>
                      <a:endParaRPr kumimoji="1" lang="ja-JP" altLang="en-US" sz="1800" b="1">
                        <a:solidFill>
                          <a:srgbClr val="0025FF"/>
                        </a:solidFill>
                      </a:endParaRPr>
                    </a:p>
                  </a:txBody>
                  <a:tcPr marT="45725" marB="45725"/>
                </a:tc>
                <a:tc>
                  <a:txBody>
                    <a:bodyPr/>
                    <a:lstStyle/>
                    <a:p>
                      <a:pPr algn="r"/>
                      <a:r>
                        <a:rPr kumimoji="1" lang="en-US" altLang="ja-JP" sz="1800" b="1" kern="1200" dirty="0">
                          <a:solidFill>
                            <a:srgbClr val="0025FF"/>
                          </a:solidFill>
                          <a:effectLst/>
                          <a:latin typeface="+mn-lt"/>
                          <a:ea typeface="+mn-ea"/>
                          <a:cs typeface="+mn-cs"/>
                        </a:rPr>
                        <a:t>1,958,126</a:t>
                      </a:r>
                      <a:r>
                        <a:rPr lang="ja-JP" altLang="ja-JP" sz="1800" b="1">
                          <a:solidFill>
                            <a:srgbClr val="0025FF"/>
                          </a:solidFill>
                          <a:effectLst/>
                        </a:rPr>
                        <a:t> </a:t>
                      </a:r>
                      <a:endParaRPr kumimoji="1" lang="ja-JP" altLang="en-US" sz="1800" b="1">
                        <a:solidFill>
                          <a:srgbClr val="0025FF"/>
                        </a:solidFill>
                      </a:endParaRPr>
                    </a:p>
                  </a:txBody>
                  <a:tcPr marT="45725" marB="45725"/>
                </a:tc>
                <a:tc>
                  <a:txBody>
                    <a:bodyPr/>
                    <a:lstStyle/>
                    <a:p>
                      <a:pPr algn="r"/>
                      <a:r>
                        <a:rPr kumimoji="1" lang="en-US" altLang="ja-JP" sz="1800" b="1" kern="1200" dirty="0">
                          <a:solidFill>
                            <a:srgbClr val="0025FF"/>
                          </a:solidFill>
                          <a:effectLst/>
                          <a:latin typeface="+mn-lt"/>
                          <a:ea typeface="+mn-ea"/>
                          <a:cs typeface="+mn-cs"/>
                        </a:rPr>
                        <a:t>54.6%</a:t>
                      </a:r>
                      <a:r>
                        <a:rPr lang="ja-JP" altLang="ja-JP" sz="1800" b="1">
                          <a:solidFill>
                            <a:srgbClr val="0025FF"/>
                          </a:solidFill>
                          <a:effectLst/>
                        </a:rPr>
                        <a:t> </a:t>
                      </a:r>
                      <a:endParaRPr kumimoji="1" lang="ja-JP" altLang="en-US" sz="1800" b="1">
                        <a:solidFill>
                          <a:srgbClr val="0025FF"/>
                        </a:solidFill>
                      </a:endParaRPr>
                    </a:p>
                  </a:txBody>
                  <a:tcPr marT="45725" marB="45725"/>
                </a:tc>
                <a:tc>
                  <a:txBody>
                    <a:bodyPr/>
                    <a:lstStyle/>
                    <a:p>
                      <a:pPr algn="r"/>
                      <a:r>
                        <a:rPr kumimoji="1" lang="en-US" altLang="ja-JP" sz="1800" b="1" kern="1200" dirty="0">
                          <a:solidFill>
                            <a:srgbClr val="0025FF"/>
                          </a:solidFill>
                          <a:effectLst/>
                          <a:latin typeface="+mn-lt"/>
                          <a:ea typeface="+mn-ea"/>
                          <a:cs typeface="+mn-cs"/>
                        </a:rPr>
                        <a:t>27,843</a:t>
                      </a:r>
                      <a:endParaRPr kumimoji="1" lang="ja-JP" altLang="en-US" sz="1800" b="1">
                        <a:solidFill>
                          <a:srgbClr val="0025FF"/>
                        </a:solidFill>
                      </a:endParaRPr>
                    </a:p>
                  </a:txBody>
                  <a:tcPr marT="45725" marB="45725"/>
                </a:tc>
                <a:tc>
                  <a:txBody>
                    <a:bodyPr/>
                    <a:lstStyle/>
                    <a:p>
                      <a:pPr algn="r"/>
                      <a:r>
                        <a:rPr kumimoji="1" lang="en-US" altLang="ja-JP" sz="1800" b="1" kern="1200" dirty="0">
                          <a:solidFill>
                            <a:srgbClr val="0025FF"/>
                          </a:solidFill>
                          <a:effectLst/>
                          <a:latin typeface="+mn-lt"/>
                          <a:ea typeface="+mn-ea"/>
                          <a:cs typeface="+mn-cs"/>
                        </a:rPr>
                        <a:t>1.4%</a:t>
                      </a:r>
                      <a:r>
                        <a:rPr lang="ja-JP" altLang="ja-JP" sz="1800" b="1">
                          <a:solidFill>
                            <a:srgbClr val="0025FF"/>
                          </a:solidFill>
                          <a:effectLst/>
                        </a:rPr>
                        <a:t> </a:t>
                      </a:r>
                      <a:endParaRPr kumimoji="1" lang="ja-JP" altLang="en-US" sz="1800" b="1">
                        <a:solidFill>
                          <a:srgbClr val="0025FF"/>
                        </a:solidFill>
                      </a:endParaRPr>
                    </a:p>
                  </a:txBody>
                  <a:tcPr marT="45725" marB="45725"/>
                </a:tc>
                <a:extLst>
                  <a:ext uri="{0D108BD9-81ED-4DB2-BD59-A6C34878D82A}">
                    <a16:rowId xmlns:a16="http://schemas.microsoft.com/office/drawing/2014/main" val="10009"/>
                  </a:ext>
                </a:extLst>
              </a:tr>
            </a:tbl>
          </a:graphicData>
        </a:graphic>
      </p:graphicFrame>
      <p:sp>
        <p:nvSpPr>
          <p:cNvPr id="49233" name="テキスト ボックス 8">
            <a:extLst>
              <a:ext uri="{FF2B5EF4-FFF2-40B4-BE49-F238E27FC236}">
                <a16:creationId xmlns:a16="http://schemas.microsoft.com/office/drawing/2014/main" id="{6A3824DD-EA45-C46E-8ABE-2AE977C5051E}"/>
              </a:ext>
            </a:extLst>
          </p:cNvPr>
          <p:cNvSpPr txBox="1">
            <a:spLocks noChangeArrowheads="1"/>
          </p:cNvSpPr>
          <p:nvPr/>
        </p:nvSpPr>
        <p:spPr bwMode="auto">
          <a:xfrm>
            <a:off x="457200" y="6316663"/>
            <a:ext cx="80994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sz="1400">
                <a:solidFill>
                  <a:schemeClr val="tx1"/>
                </a:solidFill>
              </a:rPr>
              <a:t>出所　日本在外企業協会　</a:t>
            </a:r>
            <a:r>
              <a:rPr lang="en-US" altLang="ja-JP" sz="1400">
                <a:solidFill>
                  <a:schemeClr val="tx1"/>
                </a:solidFill>
              </a:rPr>
              <a:t>2016 </a:t>
            </a:r>
            <a:r>
              <a:rPr lang="ja-JP" altLang="en-US" sz="1400">
                <a:solidFill>
                  <a:schemeClr val="tx1"/>
                </a:solidFill>
              </a:rPr>
              <a:t>年　表</a:t>
            </a:r>
            <a:r>
              <a:rPr lang="en-US" altLang="ja-JP" sz="1400">
                <a:solidFill>
                  <a:schemeClr val="tx1"/>
                </a:solidFill>
              </a:rPr>
              <a:t>3 </a:t>
            </a:r>
            <a:r>
              <a:rPr lang="ja-JP" altLang="en-US" sz="1400">
                <a:solidFill>
                  <a:schemeClr val="tx1"/>
                </a:solidFill>
              </a:rPr>
              <a:t>海外従業員数における日本人派遣者数比率</a:t>
            </a:r>
            <a:endParaRPr lang="en-US" altLang="ja-JP" sz="1200">
              <a:solidFill>
                <a:schemeClr val="tx1"/>
              </a:solidFill>
            </a:endParaRPr>
          </a:p>
          <a:p>
            <a:r>
              <a:rPr lang="ja-JP" altLang="ja-JP" sz="1200">
                <a:solidFill>
                  <a:schemeClr val="tx1"/>
                </a:solidFill>
              </a:rPr>
              <a:t>https://joea.or.jp/wp-content/uploads/survey_globalization_2016.pdf</a:t>
            </a:r>
            <a:endParaRPr lang="ja-JP" altLang="en-US" sz="1200">
              <a:solidFill>
                <a:schemeClr val="tx1"/>
              </a:solidFill>
            </a:endParaRPr>
          </a:p>
        </p:txBody>
      </p:sp>
      <p:sp>
        <p:nvSpPr>
          <p:cNvPr id="49234" name="テキスト ボックス 9">
            <a:extLst>
              <a:ext uri="{FF2B5EF4-FFF2-40B4-BE49-F238E27FC236}">
                <a16:creationId xmlns:a16="http://schemas.microsoft.com/office/drawing/2014/main" id="{A92876E7-D553-3E87-CDA5-F4E77AA8E3CC}"/>
              </a:ext>
            </a:extLst>
          </p:cNvPr>
          <p:cNvSpPr txBox="1">
            <a:spLocks noChangeArrowheads="1"/>
          </p:cNvSpPr>
          <p:nvPr/>
        </p:nvSpPr>
        <p:spPr bwMode="auto">
          <a:xfrm>
            <a:off x="457200" y="233363"/>
            <a:ext cx="751998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sz="3600"/>
              <a:t>海外進出企業の内外事業比率</a:t>
            </a:r>
            <a:r>
              <a:rPr lang="en-US" altLang="ja-JP" sz="3200"/>
              <a:t>(2016)</a:t>
            </a:r>
            <a:endParaRPr lang="ja-JP" altLang="en-US" sz="3200"/>
          </a:p>
        </p:txBody>
      </p:sp>
      <p:sp>
        <p:nvSpPr>
          <p:cNvPr id="49235" name="テキスト ボックス 10">
            <a:extLst>
              <a:ext uri="{FF2B5EF4-FFF2-40B4-BE49-F238E27FC236}">
                <a16:creationId xmlns:a16="http://schemas.microsoft.com/office/drawing/2014/main" id="{96D15F7F-6AE9-8A76-0552-CF02C15D3E71}"/>
              </a:ext>
            </a:extLst>
          </p:cNvPr>
          <p:cNvSpPr txBox="1">
            <a:spLocks noChangeArrowheads="1"/>
          </p:cNvSpPr>
          <p:nvPr/>
        </p:nvSpPr>
        <p:spPr bwMode="auto">
          <a:xfrm>
            <a:off x="4259263" y="835025"/>
            <a:ext cx="42719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sz="1400">
                <a:solidFill>
                  <a:schemeClr val="tx1"/>
                </a:solidFill>
              </a:rPr>
              <a:t>質問票調査＜回答回収率</a:t>
            </a:r>
            <a:r>
              <a:rPr lang="en-US" altLang="ja-JP" sz="1400">
                <a:solidFill>
                  <a:schemeClr val="tx1"/>
                </a:solidFill>
              </a:rPr>
              <a:t>47.4% </a:t>
            </a:r>
            <a:r>
              <a:rPr lang="ja-JP" altLang="en-US" sz="1400">
                <a:solidFill>
                  <a:schemeClr val="tx1"/>
                </a:solidFill>
              </a:rPr>
              <a:t>有効回答数 </a:t>
            </a:r>
            <a:r>
              <a:rPr lang="en-US" altLang="ja-JP" sz="1400">
                <a:solidFill>
                  <a:schemeClr val="tx1"/>
                </a:solidFill>
              </a:rPr>
              <a:t>97 </a:t>
            </a:r>
            <a:r>
              <a:rPr lang="ja-JP" altLang="en-US" sz="1400">
                <a:solidFill>
                  <a:schemeClr val="tx1"/>
                </a:solidFill>
              </a:rPr>
              <a:t>社＞</a:t>
            </a:r>
          </a:p>
        </p:txBody>
      </p:sp>
      <p:sp>
        <p:nvSpPr>
          <p:cNvPr id="49236" name="テキスト ボックス 11">
            <a:extLst>
              <a:ext uri="{FF2B5EF4-FFF2-40B4-BE49-F238E27FC236}">
                <a16:creationId xmlns:a16="http://schemas.microsoft.com/office/drawing/2014/main" id="{1F455B91-A9EC-9D39-1B87-D10A1A180C1A}"/>
              </a:ext>
            </a:extLst>
          </p:cNvPr>
          <p:cNvSpPr txBox="1">
            <a:spLocks noChangeArrowheads="1"/>
          </p:cNvSpPr>
          <p:nvPr/>
        </p:nvSpPr>
        <p:spPr bwMode="auto">
          <a:xfrm>
            <a:off x="457200" y="6054725"/>
            <a:ext cx="4314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000">
                <a:solidFill>
                  <a:srgbClr val="FF0000"/>
                </a:solidFill>
                <a:latin typeface="Arial" panose="020B0604020202020204" pitchFamily="34" charset="0"/>
                <a:ea typeface="ＭＳ Ｐゴシック" panose="020B0600070205080204" pitchFamily="34" charset="-128"/>
              </a:defRPr>
            </a:lvl1pPr>
            <a:lvl2pPr marL="742950" indent="-285750">
              <a:defRPr kumimoji="1" sz="2000">
                <a:solidFill>
                  <a:srgbClr val="FF0000"/>
                </a:solidFill>
                <a:latin typeface="Arial" panose="020B0604020202020204" pitchFamily="34" charset="0"/>
                <a:ea typeface="ＭＳ Ｐゴシック" panose="020B0600070205080204" pitchFamily="34" charset="-128"/>
              </a:defRPr>
            </a:lvl2pPr>
            <a:lvl3pPr marL="1143000" indent="-228600">
              <a:defRPr kumimoji="1" sz="2000">
                <a:solidFill>
                  <a:srgbClr val="FF0000"/>
                </a:solidFill>
                <a:latin typeface="Arial" panose="020B0604020202020204" pitchFamily="34" charset="0"/>
                <a:ea typeface="ＭＳ Ｐゴシック" panose="020B0600070205080204" pitchFamily="34" charset="-128"/>
              </a:defRPr>
            </a:lvl3pPr>
            <a:lvl4pPr marL="1600200" indent="-228600">
              <a:defRPr kumimoji="1" sz="2000">
                <a:solidFill>
                  <a:srgbClr val="FF0000"/>
                </a:solidFill>
                <a:latin typeface="Arial" panose="020B0604020202020204" pitchFamily="34" charset="0"/>
                <a:ea typeface="ＭＳ Ｐゴシック" panose="020B0600070205080204" pitchFamily="34" charset="-128"/>
              </a:defRPr>
            </a:lvl4pPr>
            <a:lvl5pPr marL="2057400" indent="-228600">
              <a:defRPr kumimoji="1"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000">
                <a:solidFill>
                  <a:srgbClr val="FF0000"/>
                </a:solidFill>
                <a:latin typeface="Arial" panose="020B0604020202020204" pitchFamily="34" charset="0"/>
                <a:ea typeface="ＭＳ Ｐゴシック" panose="020B0600070205080204" pitchFamily="34" charset="-128"/>
              </a:defRPr>
            </a:lvl9pPr>
          </a:lstStyle>
          <a:p>
            <a:r>
              <a:rPr lang="ja-JP" altLang="en-US" sz="1400">
                <a:solidFill>
                  <a:schemeClr val="tx1"/>
                </a:solidFill>
              </a:rPr>
              <a:t>注　上表から省かれた業種があり、総計は一致しない。</a:t>
            </a:r>
          </a:p>
        </p:txBody>
      </p:sp>
      <p:sp>
        <p:nvSpPr>
          <p:cNvPr id="2" name="日付プレースホルダー 1">
            <a:extLst>
              <a:ext uri="{FF2B5EF4-FFF2-40B4-BE49-F238E27FC236}">
                <a16:creationId xmlns:a16="http://schemas.microsoft.com/office/drawing/2014/main" id="{8C63AADD-91FE-1478-30CD-CFFD77AC83BE}"/>
              </a:ext>
            </a:extLst>
          </p:cNvPr>
          <p:cNvSpPr>
            <a:spLocks noGrp="1"/>
          </p:cNvSpPr>
          <p:nvPr>
            <p:ph type="dt" sz="half" idx="10"/>
          </p:nvPr>
        </p:nvSpPr>
        <p:spPr>
          <a:xfrm flipV="1">
            <a:off x="-76200" y="7312931"/>
            <a:ext cx="1983904" cy="476250"/>
          </a:xfrm>
        </p:spPr>
        <p:txBody>
          <a:bodyPr/>
          <a:lstStyle/>
          <a:p>
            <a:pPr>
              <a:defRPr/>
            </a:pPr>
            <a:endParaRPr lang="en-US" altLang="ja-JP" dirty="0"/>
          </a:p>
        </p:txBody>
      </p:sp>
      <p:sp>
        <p:nvSpPr>
          <p:cNvPr id="3" name="フッター プレースホルダー 2">
            <a:extLst>
              <a:ext uri="{FF2B5EF4-FFF2-40B4-BE49-F238E27FC236}">
                <a16:creationId xmlns:a16="http://schemas.microsoft.com/office/drawing/2014/main" id="{23A3021F-9E8C-95EB-BAC5-D10999AC23FF}"/>
              </a:ext>
            </a:extLst>
          </p:cNvPr>
          <p:cNvSpPr>
            <a:spLocks noGrp="1"/>
          </p:cNvSpPr>
          <p:nvPr>
            <p:ph type="ftr" sz="quarter" idx="11"/>
          </p:nvPr>
        </p:nvSpPr>
        <p:spPr>
          <a:xfrm>
            <a:off x="3124200" y="7312932"/>
            <a:ext cx="2895600" cy="476250"/>
          </a:xfrm>
        </p:spPr>
        <p:txBody>
          <a:bodyPr/>
          <a:lstStyle/>
          <a:p>
            <a:pPr>
              <a:defRPr/>
            </a:pPr>
            <a:endParaRPr lang="en-US" altLang="ja-JP" dirty="0"/>
          </a:p>
        </p:txBody>
      </p:sp>
      <p:sp>
        <p:nvSpPr>
          <p:cNvPr id="4" name="スライド番号プレースホルダー 3">
            <a:extLst>
              <a:ext uri="{FF2B5EF4-FFF2-40B4-BE49-F238E27FC236}">
                <a16:creationId xmlns:a16="http://schemas.microsoft.com/office/drawing/2014/main" id="{B8FA5988-7665-0058-C143-B4F6ADB0BE6E}"/>
              </a:ext>
            </a:extLst>
          </p:cNvPr>
          <p:cNvSpPr>
            <a:spLocks noGrp="1"/>
          </p:cNvSpPr>
          <p:nvPr>
            <p:ph type="sldNum" sz="quarter" idx="12"/>
          </p:nvPr>
        </p:nvSpPr>
        <p:spPr/>
        <p:txBody>
          <a:bodyPr/>
          <a:lstStyle/>
          <a:p>
            <a:pPr>
              <a:defRPr/>
            </a:pPr>
            <a:fld id="{ADC82C65-207A-C247-8D2E-A96BDD213D47}" type="slidenum">
              <a:rPr lang="en-US" altLang="ja-JP" smtClean="0"/>
              <a:pPr>
                <a:defRPr/>
              </a:pPr>
              <a:t>41</a:t>
            </a:fld>
            <a:endParaRPr lang="en-US" altLang="ja-JP"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FF64D056-0899-AA5F-D9A5-FD9C5389F3D6}"/>
              </a:ext>
            </a:extLst>
          </p:cNvPr>
          <p:cNvSpPr>
            <a:spLocks noGrp="1"/>
          </p:cNvSpPr>
          <p:nvPr>
            <p:ph type="dt" sz="half" idx="10"/>
          </p:nvPr>
        </p:nvSpPr>
        <p:spPr>
          <a:xfrm>
            <a:off x="457200" y="6245225"/>
            <a:ext cx="2133600" cy="476250"/>
          </a:xfrm>
        </p:spPr>
        <p:txBody>
          <a:bodyPr/>
          <a:lstStyle/>
          <a:p>
            <a:r>
              <a:rPr lang="en-US" altLang="ja-JP"/>
              <a:t>2023.11.12</a:t>
            </a:r>
          </a:p>
        </p:txBody>
      </p:sp>
      <p:sp>
        <p:nvSpPr>
          <p:cNvPr id="5" name="フッター プレースホルダー 4">
            <a:extLst>
              <a:ext uri="{FF2B5EF4-FFF2-40B4-BE49-F238E27FC236}">
                <a16:creationId xmlns:a16="http://schemas.microsoft.com/office/drawing/2014/main" id="{7AEC6E97-044C-9541-22BD-CDB6CA146F9D}"/>
              </a:ext>
            </a:extLst>
          </p:cNvPr>
          <p:cNvSpPr>
            <a:spLocks noGrp="1"/>
          </p:cNvSpPr>
          <p:nvPr>
            <p:ph type="ftr" sz="quarter" idx="11"/>
          </p:nvPr>
        </p:nvSpPr>
        <p:spPr>
          <a:xfrm>
            <a:off x="3124200" y="6245225"/>
            <a:ext cx="2895600" cy="476250"/>
          </a:xfrm>
        </p:spPr>
        <p:txBody>
          <a:bodyPr/>
          <a:lstStyle/>
          <a:p>
            <a:r>
              <a:rPr lang="ja-JP" altLang="en-US"/>
              <a:t>塩沢由典</a:t>
            </a:r>
            <a:endParaRPr lang="en-US" altLang="ja-JP"/>
          </a:p>
        </p:txBody>
      </p:sp>
      <p:sp>
        <p:nvSpPr>
          <p:cNvPr id="6" name="スライド番号プレースホルダー 5">
            <a:extLst>
              <a:ext uri="{FF2B5EF4-FFF2-40B4-BE49-F238E27FC236}">
                <a16:creationId xmlns:a16="http://schemas.microsoft.com/office/drawing/2014/main" id="{89AA34EE-3143-BFBE-365D-09C679B049BD}"/>
              </a:ext>
            </a:extLst>
          </p:cNvPr>
          <p:cNvSpPr>
            <a:spLocks noGrp="1"/>
          </p:cNvSpPr>
          <p:nvPr>
            <p:ph type="sldNum" sz="quarter" idx="12"/>
          </p:nvPr>
        </p:nvSpPr>
        <p:spPr>
          <a:xfrm>
            <a:off x="6553200" y="6245225"/>
            <a:ext cx="2133600" cy="476250"/>
          </a:xfrm>
        </p:spPr>
        <p:txBody>
          <a:bodyPr/>
          <a:lstStyle/>
          <a:p>
            <a:fld id="{ADC82C65-207A-C247-8D2E-A96BDD213D47}" type="slidenum">
              <a:rPr lang="en-US" altLang="ja-JP" smtClean="0"/>
              <a:pPr/>
              <a:t>42</a:t>
            </a:fld>
            <a:endParaRPr lang="en-US" altLang="ja-JP"/>
          </a:p>
        </p:txBody>
      </p:sp>
      <p:graphicFrame>
        <p:nvGraphicFramePr>
          <p:cNvPr id="7" name="表 6">
            <a:extLst>
              <a:ext uri="{FF2B5EF4-FFF2-40B4-BE49-F238E27FC236}">
                <a16:creationId xmlns:a16="http://schemas.microsoft.com/office/drawing/2014/main" id="{411DE380-EF40-4471-4BF8-B1F07D96CF36}"/>
              </a:ext>
            </a:extLst>
          </p:cNvPr>
          <p:cNvGraphicFramePr>
            <a:graphicFrameLocks noGrp="1"/>
          </p:cNvGraphicFramePr>
          <p:nvPr>
            <p:extLst>
              <p:ext uri="{D42A27DB-BD31-4B8C-83A1-F6EECF244321}">
                <p14:modId xmlns:p14="http://schemas.microsoft.com/office/powerpoint/2010/main" val="6457778"/>
              </p:ext>
            </p:extLst>
          </p:nvPr>
        </p:nvGraphicFramePr>
        <p:xfrm>
          <a:off x="340619" y="136525"/>
          <a:ext cx="3943350" cy="5321525"/>
        </p:xfrm>
        <a:graphic>
          <a:graphicData uri="http://schemas.openxmlformats.org/drawingml/2006/table">
            <a:tbl>
              <a:tblPr>
                <a:tableStyleId>{5C22544A-7EE6-4342-B048-85BDC9FD1C3A}</a:tableStyleId>
              </a:tblPr>
              <a:tblGrid>
                <a:gridCol w="1395611">
                  <a:extLst>
                    <a:ext uri="{9D8B030D-6E8A-4147-A177-3AD203B41FA5}">
                      <a16:colId xmlns:a16="http://schemas.microsoft.com/office/drawing/2014/main" val="577913847"/>
                    </a:ext>
                  </a:extLst>
                </a:gridCol>
                <a:gridCol w="576064">
                  <a:extLst>
                    <a:ext uri="{9D8B030D-6E8A-4147-A177-3AD203B41FA5}">
                      <a16:colId xmlns:a16="http://schemas.microsoft.com/office/drawing/2014/main" val="1499752914"/>
                    </a:ext>
                  </a:extLst>
                </a:gridCol>
                <a:gridCol w="1044116">
                  <a:extLst>
                    <a:ext uri="{9D8B030D-6E8A-4147-A177-3AD203B41FA5}">
                      <a16:colId xmlns:a16="http://schemas.microsoft.com/office/drawing/2014/main" val="2919242528"/>
                    </a:ext>
                  </a:extLst>
                </a:gridCol>
                <a:gridCol w="927559">
                  <a:extLst>
                    <a:ext uri="{9D8B030D-6E8A-4147-A177-3AD203B41FA5}">
                      <a16:colId xmlns:a16="http://schemas.microsoft.com/office/drawing/2014/main" val="1156952931"/>
                    </a:ext>
                  </a:extLst>
                </a:gridCol>
              </a:tblGrid>
              <a:tr h="846752">
                <a:tc>
                  <a:txBody>
                    <a:bodyPr/>
                    <a:lstStyle/>
                    <a:p>
                      <a:pPr algn="l" fontAlgn="ctr"/>
                      <a:endParaRPr lang="ja-JP" altLang="en-US" sz="900" b="0" i="0" u="sng" strike="noStrike">
                        <a:solidFill>
                          <a:srgbClr val="0563C1"/>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l" fontAlgn="ctr"/>
                      <a:r>
                        <a:rPr lang="en-US" altLang="ja-JP" sz="1600" u="none" strike="noStrike" dirty="0">
                          <a:effectLst/>
                        </a:rPr>
                        <a:t>2021/1994</a:t>
                      </a:r>
                      <a:r>
                        <a:rPr lang="ja-JP" altLang="en-US" sz="1600" u="none" strike="noStrike">
                          <a:effectLst/>
                        </a:rPr>
                        <a:t>比率</a:t>
                      </a:r>
                      <a:endParaRPr lang="ja-JP" altLang="en-US"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l" fontAlgn="ctr"/>
                      <a:r>
                        <a:rPr lang="en-US" altLang="ja-JP" sz="1600" u="none" strike="noStrike" dirty="0">
                          <a:effectLst/>
                        </a:rPr>
                        <a:t>2021</a:t>
                      </a:r>
                      <a:r>
                        <a:rPr lang="ja-JP" altLang="en-US" sz="1600" u="none" strike="noStrike">
                          <a:effectLst/>
                        </a:rPr>
                        <a:t>年度就業者数</a:t>
                      </a:r>
                      <a:r>
                        <a:rPr lang="en-US" altLang="ja-JP" sz="1600" u="none" strike="noStrike" dirty="0">
                          <a:effectLst/>
                        </a:rPr>
                        <a:t>(</a:t>
                      </a:r>
                      <a:r>
                        <a:rPr lang="ja-JP" altLang="en-US" sz="1600" u="none" strike="noStrike">
                          <a:effectLst/>
                        </a:rPr>
                        <a:t>万人</a:t>
                      </a:r>
                      <a:r>
                        <a:rPr lang="en-US" altLang="ja-JP" sz="1600" u="none" strike="noStrike" dirty="0">
                          <a:effectLst/>
                        </a:rPr>
                        <a:t>)</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l" fontAlgn="ctr"/>
                      <a:r>
                        <a:rPr lang="en-US" altLang="ja-JP" sz="1600" u="none" strike="noStrike" dirty="0">
                          <a:effectLst/>
                        </a:rPr>
                        <a:t>1994</a:t>
                      </a:r>
                      <a:r>
                        <a:rPr lang="ja-JP" altLang="en-US" sz="1600" u="none" strike="noStrike">
                          <a:effectLst/>
                        </a:rPr>
                        <a:t>年度就業者数</a:t>
                      </a:r>
                      <a:r>
                        <a:rPr lang="en-US" altLang="ja-JP" sz="1600" u="none" strike="noStrike" dirty="0">
                          <a:effectLst/>
                        </a:rPr>
                        <a:t>(</a:t>
                      </a:r>
                      <a:r>
                        <a:rPr lang="ja-JP" altLang="en-US" sz="1600" u="none" strike="noStrike">
                          <a:effectLst/>
                        </a:rPr>
                        <a:t>万人</a:t>
                      </a:r>
                      <a:r>
                        <a:rPr lang="en-US" altLang="ja-JP" sz="1600" u="none" strike="noStrike" dirty="0">
                          <a:effectLst/>
                        </a:rPr>
                        <a:t>)</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453849175"/>
                  </a:ext>
                </a:extLst>
              </a:tr>
              <a:tr h="497197">
                <a:tc>
                  <a:txBody>
                    <a:bodyPr/>
                    <a:lstStyle/>
                    <a:p>
                      <a:pPr algn="l" fontAlgn="b"/>
                      <a:r>
                        <a:rPr lang="ja-JP" altLang="en-US" sz="1600" u="none" strike="noStrike">
                          <a:effectLst/>
                        </a:rPr>
                        <a:t>３．製　造　業</a:t>
                      </a:r>
                      <a:endParaRPr lang="ja-JP" altLang="en-US"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0.744</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1,044.2</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1,403.4</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1142609824"/>
                  </a:ext>
                </a:extLst>
              </a:tr>
              <a:tr h="497197">
                <a:tc>
                  <a:txBody>
                    <a:bodyPr/>
                    <a:lstStyle/>
                    <a:p>
                      <a:pPr algn="l" fontAlgn="b"/>
                      <a:r>
                        <a:rPr lang="ja-JP" altLang="en-US" sz="1600" u="none" strike="noStrike">
                          <a:effectLst/>
                          <a:highlight>
                            <a:srgbClr val="00FFFF"/>
                          </a:highlight>
                        </a:rPr>
                        <a:t>（１）食料品</a:t>
                      </a:r>
                      <a:endParaRPr lang="ja-JP" altLang="en-US" sz="1600" b="0" i="0" u="none" strike="noStrike">
                        <a:solidFill>
                          <a:srgbClr val="000000"/>
                        </a:solidFill>
                        <a:effectLst/>
                        <a:highlight>
                          <a:srgbClr val="00FFFF"/>
                        </a:highlight>
                        <a:latin typeface="游ゴシック" panose="020B0400000000000000" pitchFamily="34" charset="-128"/>
                        <a:ea typeface="游ゴシック" panose="020B0400000000000000" pitchFamily="34" charset="-128"/>
                      </a:endParaRPr>
                    </a:p>
                  </a:txBody>
                  <a:tcPr marL="7459" marR="7459" marT="7459" marB="0" anchor="ctr">
                    <a:noFill/>
                  </a:tcPr>
                </a:tc>
                <a:tc>
                  <a:txBody>
                    <a:bodyPr/>
                    <a:lstStyle/>
                    <a:p>
                      <a:pPr algn="r" fontAlgn="ctr"/>
                      <a:r>
                        <a:rPr lang="en-US" altLang="ja-JP" sz="1600" u="none" strike="noStrike" dirty="0">
                          <a:effectLst/>
                          <a:highlight>
                            <a:srgbClr val="00FFFF"/>
                          </a:highlight>
                        </a:rPr>
                        <a:t>1.035</a:t>
                      </a:r>
                      <a:endParaRPr lang="en-US" altLang="ja-JP" sz="1600" b="0" i="0" u="none" strike="noStrike" dirty="0">
                        <a:solidFill>
                          <a:srgbClr val="000000"/>
                        </a:solidFill>
                        <a:effectLst/>
                        <a:highlight>
                          <a:srgbClr val="00FFFF"/>
                        </a:highlight>
                        <a:latin typeface="游ゴシック" panose="020B0400000000000000" pitchFamily="34" charset="-128"/>
                        <a:ea typeface="游ゴシック" panose="020B0400000000000000" pitchFamily="34" charset="-128"/>
                      </a:endParaRPr>
                    </a:p>
                  </a:txBody>
                  <a:tcPr marL="7459" marR="7459" marT="7459" marB="0" anchor="ctr">
                    <a:noFill/>
                  </a:tcPr>
                </a:tc>
                <a:tc>
                  <a:txBody>
                    <a:bodyPr/>
                    <a:lstStyle/>
                    <a:p>
                      <a:pPr algn="r" fontAlgn="ctr"/>
                      <a:r>
                        <a:rPr lang="en-US" altLang="ja-JP" sz="1600" u="none" strike="noStrike" dirty="0">
                          <a:effectLst/>
                          <a:highlight>
                            <a:srgbClr val="00FFFF"/>
                          </a:highlight>
                        </a:rPr>
                        <a:t>173.9</a:t>
                      </a:r>
                      <a:endParaRPr lang="en-US" altLang="ja-JP" sz="1600" b="0" i="0" u="none" strike="noStrike" dirty="0">
                        <a:solidFill>
                          <a:srgbClr val="000000"/>
                        </a:solidFill>
                        <a:effectLst/>
                        <a:highlight>
                          <a:srgbClr val="00FFFF"/>
                        </a:highlight>
                        <a:latin typeface="游ゴシック" panose="020B0400000000000000" pitchFamily="34" charset="-128"/>
                        <a:ea typeface="游ゴシック" panose="020B0400000000000000" pitchFamily="34" charset="-128"/>
                      </a:endParaRPr>
                    </a:p>
                  </a:txBody>
                  <a:tcPr marL="7459" marR="7459" marT="7459" marB="0" anchor="ctr">
                    <a:noFill/>
                  </a:tcPr>
                </a:tc>
                <a:tc>
                  <a:txBody>
                    <a:bodyPr/>
                    <a:lstStyle/>
                    <a:p>
                      <a:pPr algn="r" fontAlgn="ctr"/>
                      <a:r>
                        <a:rPr lang="en-US" altLang="ja-JP" sz="1600" u="none" strike="noStrike" dirty="0">
                          <a:effectLst/>
                          <a:highlight>
                            <a:srgbClr val="00FFFF"/>
                          </a:highlight>
                        </a:rPr>
                        <a:t>168.0</a:t>
                      </a:r>
                      <a:endParaRPr lang="en-US" altLang="ja-JP" sz="1600" b="0" i="0" u="none" strike="noStrike" dirty="0">
                        <a:solidFill>
                          <a:srgbClr val="000000"/>
                        </a:solidFill>
                        <a:effectLst/>
                        <a:highlight>
                          <a:srgbClr val="00FFFF"/>
                        </a:highlight>
                        <a:latin typeface="游ゴシック" panose="020B0400000000000000" pitchFamily="34" charset="-128"/>
                        <a:ea typeface="游ゴシック" panose="020B0400000000000000" pitchFamily="34" charset="-128"/>
                      </a:endParaRPr>
                    </a:p>
                  </a:txBody>
                  <a:tcPr marL="7459" marR="7459" marT="7459" marB="0" anchor="ctr">
                    <a:noFill/>
                  </a:tcPr>
                </a:tc>
                <a:extLst>
                  <a:ext uri="{0D108BD9-81ED-4DB2-BD59-A6C34878D82A}">
                    <a16:rowId xmlns:a16="http://schemas.microsoft.com/office/drawing/2014/main" val="1416114902"/>
                  </a:ext>
                </a:extLst>
              </a:tr>
              <a:tr h="497197">
                <a:tc>
                  <a:txBody>
                    <a:bodyPr/>
                    <a:lstStyle/>
                    <a:p>
                      <a:pPr algn="l" fontAlgn="b"/>
                      <a:r>
                        <a:rPr lang="ja-JP" altLang="en-US" sz="1600" u="none" strike="noStrike">
                          <a:effectLst/>
                          <a:highlight>
                            <a:srgbClr val="FFFF00"/>
                          </a:highlight>
                        </a:rPr>
                        <a:t>（２）繊維製品</a:t>
                      </a:r>
                      <a:endParaRPr lang="ja-JP" altLang="en-US" sz="1600" b="0" i="0" u="none" strike="noStrike">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FFFF00"/>
                          </a:highlight>
                        </a:rPr>
                        <a:t>0.267</a:t>
                      </a:r>
                      <a:endParaRPr lang="en-US" altLang="ja-JP" sz="1600" b="0" i="0" u="none" strike="noStrike" dirty="0">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FFFF00"/>
                          </a:highlight>
                        </a:rPr>
                        <a:t>40.5</a:t>
                      </a:r>
                      <a:endParaRPr lang="en-US" altLang="ja-JP" sz="1600" b="0" i="0" u="none" strike="noStrike" dirty="0">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FFFF00"/>
                          </a:highlight>
                        </a:rPr>
                        <a:t>151.8</a:t>
                      </a:r>
                      <a:endParaRPr lang="en-US" altLang="ja-JP" sz="1600" b="0" i="0" u="none" strike="noStrike" dirty="0">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1901875248"/>
                  </a:ext>
                </a:extLst>
              </a:tr>
              <a:tr h="497197">
                <a:tc>
                  <a:txBody>
                    <a:bodyPr/>
                    <a:lstStyle/>
                    <a:p>
                      <a:pPr algn="l" fontAlgn="b"/>
                      <a:r>
                        <a:rPr lang="ja-JP" altLang="en-US" sz="1600" u="none" strike="noStrike">
                          <a:effectLst/>
                        </a:rPr>
                        <a:t>（３）パルプ・紙・</a:t>
                      </a:r>
                      <a:endParaRPr lang="en-US" altLang="ja-JP" sz="1600" u="none" strike="noStrike" dirty="0">
                        <a:effectLst/>
                      </a:endParaRPr>
                    </a:p>
                    <a:p>
                      <a:pPr algn="l" fontAlgn="b"/>
                      <a:r>
                        <a:rPr lang="en-US" altLang="ja-JP" sz="1600" u="none" strike="noStrike" dirty="0">
                          <a:effectLst/>
                        </a:rPr>
                        <a:t>         </a:t>
                      </a:r>
                      <a:r>
                        <a:rPr lang="ja-JP" altLang="en-US" sz="1600" u="none" strike="noStrike">
                          <a:effectLst/>
                        </a:rPr>
                        <a:t>紙加工品</a:t>
                      </a:r>
                      <a:endParaRPr lang="ja-JP" altLang="en-US"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a:effectLst/>
                        </a:rPr>
                        <a:t>0.747</a:t>
                      </a:r>
                      <a:endParaRPr lang="en-US" altLang="ja-JP"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a:effectLst/>
                        </a:rPr>
                        <a:t>27.4</a:t>
                      </a:r>
                      <a:endParaRPr lang="en-US" altLang="ja-JP"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36.7</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2020521855"/>
                  </a:ext>
                </a:extLst>
              </a:tr>
              <a:tr h="497197">
                <a:tc>
                  <a:txBody>
                    <a:bodyPr/>
                    <a:lstStyle/>
                    <a:p>
                      <a:pPr algn="l" fontAlgn="b"/>
                      <a:r>
                        <a:rPr lang="ja-JP" altLang="en-US" sz="1600" u="none" strike="noStrike">
                          <a:effectLst/>
                          <a:highlight>
                            <a:srgbClr val="00FFFF"/>
                          </a:highlight>
                        </a:rPr>
                        <a:t>（４）化　　　学</a:t>
                      </a:r>
                      <a:endParaRPr lang="ja-JP" altLang="en-US" sz="1600" b="0" i="0" u="none" strike="noStrike">
                        <a:solidFill>
                          <a:srgbClr val="000000"/>
                        </a:solidFill>
                        <a:effectLst/>
                        <a:highlight>
                          <a:srgbClr val="00FFFF"/>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00FFFF"/>
                          </a:highlight>
                        </a:rPr>
                        <a:t>1.099</a:t>
                      </a:r>
                      <a:endParaRPr lang="en-US" altLang="ja-JP" sz="1600" b="0" i="0" u="none" strike="noStrike" dirty="0">
                        <a:solidFill>
                          <a:srgbClr val="000000"/>
                        </a:solidFill>
                        <a:effectLst/>
                        <a:highlight>
                          <a:srgbClr val="00FFFF"/>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00FFFF"/>
                          </a:highlight>
                        </a:rPr>
                        <a:t>51.1</a:t>
                      </a:r>
                      <a:endParaRPr lang="en-US" altLang="ja-JP" sz="1600" b="0" i="0" u="none" strike="noStrike" dirty="0">
                        <a:solidFill>
                          <a:srgbClr val="000000"/>
                        </a:solidFill>
                        <a:effectLst/>
                        <a:highlight>
                          <a:srgbClr val="00FFFF"/>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00FFFF"/>
                          </a:highlight>
                        </a:rPr>
                        <a:t>46.5</a:t>
                      </a:r>
                      <a:endParaRPr lang="en-US" altLang="ja-JP" sz="1600" b="0" i="0" u="none" strike="noStrike" dirty="0">
                        <a:solidFill>
                          <a:srgbClr val="000000"/>
                        </a:solidFill>
                        <a:effectLst/>
                        <a:highlight>
                          <a:srgbClr val="00FFFF"/>
                        </a:highligh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3173510281"/>
                  </a:ext>
                </a:extLst>
              </a:tr>
              <a:tr h="497197">
                <a:tc>
                  <a:txBody>
                    <a:bodyPr/>
                    <a:lstStyle/>
                    <a:p>
                      <a:pPr algn="l" fontAlgn="b"/>
                      <a:r>
                        <a:rPr lang="ja-JP" altLang="en-US" sz="1600" u="none" strike="noStrike">
                          <a:effectLst/>
                        </a:rPr>
                        <a:t>（５）石油・石炭</a:t>
                      </a:r>
                      <a:endParaRPr lang="en-US" altLang="ja-JP" sz="1600" u="none" strike="noStrike" dirty="0">
                        <a:effectLst/>
                      </a:endParaRPr>
                    </a:p>
                    <a:p>
                      <a:pPr algn="l" fontAlgn="b"/>
                      <a:r>
                        <a:rPr lang="en-US" altLang="ja-JP" sz="1600" u="none" strike="noStrike" dirty="0">
                          <a:effectLst/>
                        </a:rPr>
                        <a:t>         </a:t>
                      </a:r>
                      <a:r>
                        <a:rPr lang="ja-JP" altLang="en-US" sz="1600" u="none" strike="noStrike">
                          <a:effectLst/>
                        </a:rPr>
                        <a:t>製品</a:t>
                      </a:r>
                      <a:endParaRPr lang="ja-JP" altLang="en-US"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a:effectLst/>
                        </a:rPr>
                        <a:t>0.953</a:t>
                      </a:r>
                      <a:endParaRPr lang="en-US" altLang="ja-JP"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a:effectLst/>
                        </a:rPr>
                        <a:t>4.1</a:t>
                      </a:r>
                      <a:endParaRPr lang="en-US" altLang="ja-JP"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4.3</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3895080600"/>
                  </a:ext>
                </a:extLst>
              </a:tr>
              <a:tr h="497197">
                <a:tc>
                  <a:txBody>
                    <a:bodyPr/>
                    <a:lstStyle/>
                    <a:p>
                      <a:pPr algn="l" fontAlgn="b"/>
                      <a:r>
                        <a:rPr lang="ja-JP" altLang="en-US" sz="1600" u="none" strike="noStrike">
                          <a:effectLst/>
                          <a:highlight>
                            <a:srgbClr val="FFFF00"/>
                          </a:highlight>
                        </a:rPr>
                        <a:t>（６）窯業・土石</a:t>
                      </a:r>
                      <a:endParaRPr lang="en-US" altLang="ja-JP" sz="1600" u="none" strike="noStrike" dirty="0">
                        <a:effectLst/>
                        <a:highlight>
                          <a:srgbClr val="FFFF00"/>
                        </a:highlight>
                      </a:endParaRPr>
                    </a:p>
                    <a:p>
                      <a:pPr algn="l" fontAlgn="b"/>
                      <a:r>
                        <a:rPr lang="en-US" altLang="ja-JP" sz="1600" u="none" strike="noStrike" dirty="0">
                          <a:effectLst/>
                          <a:highlight>
                            <a:srgbClr val="FFFF00"/>
                          </a:highlight>
                        </a:rPr>
                        <a:t>        </a:t>
                      </a:r>
                      <a:r>
                        <a:rPr lang="ja-JP" altLang="en-US" sz="1600" u="none" strike="noStrike">
                          <a:effectLst/>
                          <a:highlight>
                            <a:srgbClr val="FFFF00"/>
                          </a:highlight>
                        </a:rPr>
                        <a:t>製品</a:t>
                      </a:r>
                      <a:endParaRPr lang="ja-JP" altLang="en-US" sz="1600" b="0" i="0" u="none" strike="noStrike">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FFFF00"/>
                          </a:highlight>
                        </a:rPr>
                        <a:t>0.596</a:t>
                      </a:r>
                      <a:endParaRPr lang="en-US" altLang="ja-JP" sz="1600" b="0" i="0" u="none" strike="noStrike" dirty="0">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FFFF00"/>
                          </a:highlight>
                        </a:rPr>
                        <a:t>35.1</a:t>
                      </a:r>
                      <a:endParaRPr lang="en-US" altLang="ja-JP" sz="1600" b="0" i="0" u="none" strike="noStrike" dirty="0">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FFFF00"/>
                          </a:highlight>
                        </a:rPr>
                        <a:t>58.9</a:t>
                      </a:r>
                      <a:endParaRPr lang="en-US" altLang="ja-JP" sz="1600" b="0" i="0" u="none" strike="noStrike" dirty="0">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2169441319"/>
                  </a:ext>
                </a:extLst>
              </a:tr>
              <a:tr h="497197">
                <a:tc>
                  <a:txBody>
                    <a:bodyPr/>
                    <a:lstStyle/>
                    <a:p>
                      <a:pPr algn="l" fontAlgn="b"/>
                      <a:r>
                        <a:rPr lang="ja-JP" altLang="en-US" sz="1600" u="none" strike="noStrike">
                          <a:effectLst/>
                        </a:rPr>
                        <a:t>（７）一次金属</a:t>
                      </a:r>
                      <a:endParaRPr lang="ja-JP" altLang="en-US"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a:effectLst/>
                        </a:rPr>
                        <a:t>0.720</a:t>
                      </a:r>
                      <a:endParaRPr lang="en-US" altLang="ja-JP"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a:effectLst/>
                        </a:rPr>
                        <a:t>42.1</a:t>
                      </a:r>
                      <a:endParaRPr lang="en-US" altLang="ja-JP"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58.5</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1877209175"/>
                  </a:ext>
                </a:extLst>
              </a:tr>
              <a:tr h="497197">
                <a:tc>
                  <a:txBody>
                    <a:bodyPr/>
                    <a:lstStyle/>
                    <a:p>
                      <a:pPr algn="l" fontAlgn="b"/>
                      <a:r>
                        <a:rPr lang="ja-JP" altLang="en-US" sz="1600" u="none" strike="noStrike">
                          <a:effectLst/>
                        </a:rPr>
                        <a:t>（８）金属製品</a:t>
                      </a:r>
                      <a:endParaRPr lang="ja-JP" altLang="en-US"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0.716</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82.9</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115.8</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2261004559"/>
                  </a:ext>
                </a:extLst>
              </a:tr>
            </a:tbl>
          </a:graphicData>
        </a:graphic>
      </p:graphicFrame>
      <p:graphicFrame>
        <p:nvGraphicFramePr>
          <p:cNvPr id="10" name="表 9">
            <a:extLst>
              <a:ext uri="{FF2B5EF4-FFF2-40B4-BE49-F238E27FC236}">
                <a16:creationId xmlns:a16="http://schemas.microsoft.com/office/drawing/2014/main" id="{F146973F-A696-9A98-E575-1D7BE6C85D24}"/>
              </a:ext>
            </a:extLst>
          </p:cNvPr>
          <p:cNvGraphicFramePr>
            <a:graphicFrameLocks noGrp="1"/>
          </p:cNvGraphicFramePr>
          <p:nvPr>
            <p:extLst>
              <p:ext uri="{D42A27DB-BD31-4B8C-83A1-F6EECF244321}">
                <p14:modId xmlns:p14="http://schemas.microsoft.com/office/powerpoint/2010/main" val="254680916"/>
              </p:ext>
            </p:extLst>
          </p:nvPr>
        </p:nvGraphicFramePr>
        <p:xfrm>
          <a:off x="4860032" y="1124744"/>
          <a:ext cx="3943350" cy="4400196"/>
        </p:xfrm>
        <a:graphic>
          <a:graphicData uri="http://schemas.openxmlformats.org/drawingml/2006/table">
            <a:tbl>
              <a:tblPr>
                <a:tableStyleId>{5C22544A-7EE6-4342-B048-85BDC9FD1C3A}</a:tableStyleId>
              </a:tblPr>
              <a:tblGrid>
                <a:gridCol w="1368152">
                  <a:extLst>
                    <a:ext uri="{9D8B030D-6E8A-4147-A177-3AD203B41FA5}">
                      <a16:colId xmlns:a16="http://schemas.microsoft.com/office/drawing/2014/main" val="2082703147"/>
                    </a:ext>
                  </a:extLst>
                </a:gridCol>
                <a:gridCol w="603523">
                  <a:extLst>
                    <a:ext uri="{9D8B030D-6E8A-4147-A177-3AD203B41FA5}">
                      <a16:colId xmlns:a16="http://schemas.microsoft.com/office/drawing/2014/main" val="2531013793"/>
                    </a:ext>
                  </a:extLst>
                </a:gridCol>
                <a:gridCol w="1044116">
                  <a:extLst>
                    <a:ext uri="{9D8B030D-6E8A-4147-A177-3AD203B41FA5}">
                      <a16:colId xmlns:a16="http://schemas.microsoft.com/office/drawing/2014/main" val="1998470104"/>
                    </a:ext>
                  </a:extLst>
                </a:gridCol>
                <a:gridCol w="927559">
                  <a:extLst>
                    <a:ext uri="{9D8B030D-6E8A-4147-A177-3AD203B41FA5}">
                      <a16:colId xmlns:a16="http://schemas.microsoft.com/office/drawing/2014/main" val="3357883941"/>
                    </a:ext>
                  </a:extLst>
                </a:gridCol>
              </a:tblGrid>
              <a:tr h="523031">
                <a:tc>
                  <a:txBody>
                    <a:bodyPr/>
                    <a:lstStyle/>
                    <a:p>
                      <a:pPr algn="l" fontAlgn="b"/>
                      <a:r>
                        <a:rPr lang="ja-JP" altLang="en-US" sz="1600" u="none" strike="noStrike">
                          <a:effectLst/>
                        </a:rPr>
                        <a:t>（９）汎用・生産用・業務用機械</a:t>
                      </a:r>
                      <a:endParaRPr lang="ja-JP" altLang="en-US"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0.970</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164.1</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169.1</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1748499414"/>
                  </a:ext>
                </a:extLst>
              </a:tr>
              <a:tr h="523031">
                <a:tc>
                  <a:txBody>
                    <a:bodyPr/>
                    <a:lstStyle/>
                    <a:p>
                      <a:pPr algn="l" fontAlgn="b"/>
                      <a:r>
                        <a:rPr lang="ja-JP" altLang="en-US" sz="1600" u="none" strike="noStrike">
                          <a:effectLst/>
                          <a:highlight>
                            <a:srgbClr val="FFFF00"/>
                          </a:highlight>
                        </a:rPr>
                        <a:t>（１０）電子部品・デバイス</a:t>
                      </a:r>
                      <a:endParaRPr lang="ja-JP" altLang="en-US" sz="1600" b="0" i="0" u="none" strike="noStrike">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FFFF00"/>
                          </a:highlight>
                        </a:rPr>
                        <a:t>0.569</a:t>
                      </a:r>
                      <a:endParaRPr lang="en-US" altLang="ja-JP" sz="1600" b="0" i="0" u="none" strike="noStrike" dirty="0">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FFFF00"/>
                          </a:highlight>
                        </a:rPr>
                        <a:t>44.8</a:t>
                      </a:r>
                      <a:endParaRPr lang="en-US" altLang="ja-JP" sz="1600" b="0" i="0" u="none" strike="noStrike" dirty="0">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FFFF00"/>
                          </a:highlight>
                        </a:rPr>
                        <a:t>78.8</a:t>
                      </a:r>
                      <a:endParaRPr lang="en-US" altLang="ja-JP" sz="1600" b="0" i="0" u="none" strike="noStrike" dirty="0">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2026976409"/>
                  </a:ext>
                </a:extLst>
              </a:tr>
              <a:tr h="523031">
                <a:tc>
                  <a:txBody>
                    <a:bodyPr/>
                    <a:lstStyle/>
                    <a:p>
                      <a:pPr algn="l" fontAlgn="b"/>
                      <a:r>
                        <a:rPr lang="ja-JP" altLang="en-US" sz="1600" u="none" strike="noStrike">
                          <a:effectLst/>
                          <a:highlight>
                            <a:srgbClr val="FFFF00"/>
                          </a:highlight>
                        </a:rPr>
                        <a:t>（１１）電気機械</a:t>
                      </a:r>
                      <a:endParaRPr lang="ja-JP" altLang="en-US" sz="1600" b="0" i="0" u="none" strike="noStrike">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FFFF00"/>
                          </a:highlight>
                        </a:rPr>
                        <a:t>0.605</a:t>
                      </a:r>
                      <a:endParaRPr lang="en-US" altLang="ja-JP" sz="1600" b="0" i="0" u="none" strike="noStrike" dirty="0">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FFFF00"/>
                          </a:highlight>
                        </a:rPr>
                        <a:t>56.9</a:t>
                      </a:r>
                      <a:endParaRPr lang="en-US" altLang="ja-JP" sz="1600" b="0" i="0" u="none" strike="noStrike" dirty="0">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FFFF00"/>
                          </a:highlight>
                        </a:rPr>
                        <a:t>94.1</a:t>
                      </a:r>
                      <a:endParaRPr lang="en-US" altLang="ja-JP" sz="1600" b="0" i="0" u="none" strike="noStrike" dirty="0">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1384343851"/>
                  </a:ext>
                </a:extLst>
              </a:tr>
              <a:tr h="523031">
                <a:tc>
                  <a:txBody>
                    <a:bodyPr/>
                    <a:lstStyle/>
                    <a:p>
                      <a:pPr algn="l" fontAlgn="b"/>
                      <a:r>
                        <a:rPr lang="ja-JP" altLang="en-US" sz="1600" u="none" strike="noStrike">
                          <a:effectLst/>
                          <a:highlight>
                            <a:srgbClr val="FFFF00"/>
                          </a:highlight>
                        </a:rPr>
                        <a:t>（１２）情報・通信機器</a:t>
                      </a:r>
                      <a:endParaRPr lang="ja-JP" altLang="en-US" sz="1600" b="0" i="0" u="none" strike="noStrike">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FFFF00"/>
                          </a:highlight>
                        </a:rPr>
                        <a:t>0.295</a:t>
                      </a:r>
                      <a:endParaRPr lang="en-US" altLang="ja-JP" sz="1600" b="0" i="0" u="none" strike="noStrike" dirty="0">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FFFF00"/>
                          </a:highlight>
                        </a:rPr>
                        <a:t>13.8</a:t>
                      </a:r>
                      <a:endParaRPr lang="en-US" altLang="ja-JP" sz="1600" b="0" i="0" u="none" strike="noStrike" dirty="0">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FFFF00"/>
                          </a:highlight>
                        </a:rPr>
                        <a:t>46.8</a:t>
                      </a:r>
                      <a:endParaRPr lang="en-US" altLang="ja-JP" sz="1600" b="0" i="0" u="none" strike="noStrike" dirty="0">
                        <a:solidFill>
                          <a:srgbClr val="000000"/>
                        </a:solidFill>
                        <a:effectLst/>
                        <a:highlight>
                          <a:srgbClr val="FFFF00"/>
                        </a:highligh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3630883121"/>
                  </a:ext>
                </a:extLst>
              </a:tr>
              <a:tr h="523031">
                <a:tc>
                  <a:txBody>
                    <a:bodyPr/>
                    <a:lstStyle/>
                    <a:p>
                      <a:pPr algn="l" fontAlgn="b"/>
                      <a:r>
                        <a:rPr lang="ja-JP" altLang="en-US" sz="1600" u="none" strike="noStrike">
                          <a:effectLst/>
                          <a:highlight>
                            <a:srgbClr val="00FFFF"/>
                          </a:highlight>
                        </a:rPr>
                        <a:t>（１３）輸送用</a:t>
                      </a:r>
                      <a:endParaRPr lang="en-US" altLang="ja-JP" sz="1600" u="none" strike="noStrike" dirty="0">
                        <a:effectLst/>
                        <a:highlight>
                          <a:srgbClr val="00FFFF"/>
                        </a:highlight>
                      </a:endParaRPr>
                    </a:p>
                    <a:p>
                      <a:pPr algn="l" fontAlgn="b"/>
                      <a:r>
                        <a:rPr lang="ja-JP" altLang="en-US" sz="1600" u="none" strike="noStrike">
                          <a:effectLst/>
                          <a:highlight>
                            <a:srgbClr val="00FFFF"/>
                          </a:highlight>
                        </a:rPr>
                        <a:t>機械</a:t>
                      </a:r>
                      <a:endParaRPr lang="ja-JP" altLang="en-US" sz="1600" b="0" i="0" u="none" strike="noStrike">
                        <a:solidFill>
                          <a:srgbClr val="000000"/>
                        </a:solidFill>
                        <a:effectLst/>
                        <a:highlight>
                          <a:srgbClr val="00FFFF"/>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00FFFF"/>
                          </a:highlight>
                        </a:rPr>
                        <a:t>1.113</a:t>
                      </a:r>
                      <a:endParaRPr lang="en-US" altLang="ja-JP" sz="1600" b="0" i="0" u="none" strike="noStrike" dirty="0">
                        <a:solidFill>
                          <a:srgbClr val="000000"/>
                        </a:solidFill>
                        <a:effectLst/>
                        <a:highlight>
                          <a:srgbClr val="00FFFF"/>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00FFFF"/>
                          </a:highlight>
                        </a:rPr>
                        <a:t>130.0</a:t>
                      </a:r>
                      <a:endParaRPr lang="en-US" altLang="ja-JP" sz="1600" b="0" i="0" u="none" strike="noStrike" dirty="0">
                        <a:solidFill>
                          <a:srgbClr val="000000"/>
                        </a:solidFill>
                        <a:effectLst/>
                        <a:highlight>
                          <a:srgbClr val="00FFFF"/>
                        </a:highligh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highlight>
                            <a:srgbClr val="00FFFF"/>
                          </a:highlight>
                        </a:rPr>
                        <a:t>116.8</a:t>
                      </a:r>
                      <a:endParaRPr lang="en-US" altLang="ja-JP" sz="1600" b="0" i="0" u="none" strike="noStrike" dirty="0">
                        <a:solidFill>
                          <a:srgbClr val="000000"/>
                        </a:solidFill>
                        <a:effectLst/>
                        <a:highlight>
                          <a:srgbClr val="00FFFF"/>
                        </a:highligh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3793691174"/>
                  </a:ext>
                </a:extLst>
              </a:tr>
              <a:tr h="523031">
                <a:tc>
                  <a:txBody>
                    <a:bodyPr/>
                    <a:lstStyle/>
                    <a:p>
                      <a:pPr algn="l" fontAlgn="b"/>
                      <a:r>
                        <a:rPr lang="ja-JP" altLang="en-US" sz="1600" u="none" strike="noStrike">
                          <a:effectLst/>
                        </a:rPr>
                        <a:t>（１４）その他の</a:t>
                      </a:r>
                      <a:endParaRPr lang="en-US" altLang="ja-JP" sz="1600" u="none" strike="noStrike" dirty="0">
                        <a:effectLst/>
                      </a:endParaRPr>
                    </a:p>
                    <a:p>
                      <a:pPr algn="l" fontAlgn="b"/>
                      <a:r>
                        <a:rPr lang="ja-JP" altLang="en-US" sz="1600" u="none" strike="noStrike">
                          <a:effectLst/>
                        </a:rPr>
                        <a:t>製造業</a:t>
                      </a:r>
                      <a:endParaRPr lang="ja-JP" altLang="en-US"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0.691</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a:effectLst/>
                        </a:rPr>
                        <a:t>177.5</a:t>
                      </a:r>
                      <a:endParaRPr lang="en-US" altLang="ja-JP"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257.0</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403924265"/>
                  </a:ext>
                </a:extLst>
              </a:tr>
              <a:tr h="672085">
                <a:tc>
                  <a:txBody>
                    <a:bodyPr/>
                    <a:lstStyle/>
                    <a:p>
                      <a:pPr algn="l" fontAlgn="b"/>
                      <a:r>
                        <a:rPr lang="ja-JP" altLang="en-US" sz="1600" u="none" strike="noStrike">
                          <a:effectLst/>
                        </a:rPr>
                        <a:t>４．電気・ガス・水道・廃棄物処理業</a:t>
                      </a:r>
                      <a:endParaRPr lang="ja-JP" altLang="en-US"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1.026</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a:effectLst/>
                        </a:rPr>
                        <a:t>59.3</a:t>
                      </a:r>
                      <a:endParaRPr lang="en-US" altLang="ja-JP"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57.8</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1914679214"/>
                  </a:ext>
                </a:extLst>
              </a:tr>
              <a:tr h="523031">
                <a:tc>
                  <a:txBody>
                    <a:bodyPr/>
                    <a:lstStyle/>
                    <a:p>
                      <a:pPr algn="l" fontAlgn="b"/>
                      <a:r>
                        <a:rPr lang="ja-JP" altLang="en-US" sz="1600" u="none" strike="noStrike">
                          <a:effectLst/>
                        </a:rPr>
                        <a:t>５．建　設　業</a:t>
                      </a:r>
                      <a:endParaRPr lang="ja-JP" altLang="en-US" sz="1600" b="0" i="0" u="none" strike="noStrike">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1.681</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1,162.0</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tc>
                  <a:txBody>
                    <a:bodyPr/>
                    <a:lstStyle/>
                    <a:p>
                      <a:pPr algn="r" fontAlgn="ctr"/>
                      <a:r>
                        <a:rPr lang="en-US" altLang="ja-JP" sz="1600" u="none" strike="noStrike" dirty="0">
                          <a:effectLst/>
                        </a:rPr>
                        <a:t>691.1</a:t>
                      </a:r>
                      <a:endParaRPr lang="en-US" altLang="ja-JP" sz="16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459" marR="7459" marT="7459" marB="0" anchor="ctr"/>
                </a:tc>
                <a:extLst>
                  <a:ext uri="{0D108BD9-81ED-4DB2-BD59-A6C34878D82A}">
                    <a16:rowId xmlns:a16="http://schemas.microsoft.com/office/drawing/2014/main" val="1281697080"/>
                  </a:ext>
                </a:extLst>
              </a:tr>
            </a:tbl>
          </a:graphicData>
        </a:graphic>
      </p:graphicFrame>
      <p:sp>
        <p:nvSpPr>
          <p:cNvPr id="21" name="テキスト ボックス 20">
            <a:extLst>
              <a:ext uri="{FF2B5EF4-FFF2-40B4-BE49-F238E27FC236}">
                <a16:creationId xmlns:a16="http://schemas.microsoft.com/office/drawing/2014/main" id="{CFFFA298-9F72-2041-24C0-71EEFD120E67}"/>
              </a:ext>
            </a:extLst>
          </p:cNvPr>
          <p:cNvSpPr txBox="1"/>
          <p:nvPr/>
        </p:nvSpPr>
        <p:spPr>
          <a:xfrm>
            <a:off x="603920" y="5651580"/>
            <a:ext cx="6992416" cy="253916"/>
          </a:xfrm>
          <a:prstGeom prst="rect">
            <a:avLst/>
          </a:prstGeom>
          <a:noFill/>
        </p:spPr>
        <p:txBody>
          <a:bodyPr wrap="square" rtlCol="0">
            <a:spAutoFit/>
          </a:bodyPr>
          <a:lstStyle/>
          <a:p>
            <a:pPr algn="l" fontAlgn="ctr"/>
            <a:r>
              <a:rPr lang="ja-JP" altLang="en-US" sz="1050" u="none" strike="noStrike">
                <a:solidFill>
                  <a:schemeClr val="tx1"/>
                </a:solidFill>
                <a:effectLst/>
              </a:rPr>
              <a:t>出所</a:t>
            </a:r>
            <a:r>
              <a:rPr lang="en-US" altLang="ja-JP" sz="1050" u="none" strike="noStrike" dirty="0">
                <a:solidFill>
                  <a:schemeClr val="tx1"/>
                </a:solidFill>
                <a:effectLst/>
              </a:rPr>
              <a:t>: 2021</a:t>
            </a:r>
            <a:r>
              <a:rPr lang="ja-JP" altLang="en-US" sz="1050" u="none" strike="noStrike">
                <a:solidFill>
                  <a:schemeClr val="tx1"/>
                </a:solidFill>
                <a:effectLst/>
              </a:rPr>
              <a:t>年度国民経済計算（</a:t>
            </a:r>
            <a:r>
              <a:rPr lang="en-US" altLang="ja-JP" sz="1050" u="none" strike="noStrike" dirty="0">
                <a:solidFill>
                  <a:schemeClr val="tx1"/>
                </a:solidFill>
                <a:effectLst/>
              </a:rPr>
              <a:t>2015</a:t>
            </a:r>
            <a:r>
              <a:rPr lang="ja-JP" altLang="en-US" sz="1050" u="none" strike="noStrike">
                <a:solidFill>
                  <a:schemeClr val="tx1"/>
                </a:solidFill>
                <a:effectLst/>
              </a:rPr>
              <a:t>年基準・</a:t>
            </a:r>
            <a:r>
              <a:rPr lang="en-US" altLang="ja-JP" sz="1050" u="none" strike="noStrike" dirty="0">
                <a:solidFill>
                  <a:schemeClr val="tx1"/>
                </a:solidFill>
                <a:effectLst/>
              </a:rPr>
              <a:t>2008</a:t>
            </a:r>
            <a:r>
              <a:rPr lang="en" altLang="ja-JP" sz="1050" u="none" strike="noStrike" dirty="0">
                <a:solidFill>
                  <a:schemeClr val="tx1"/>
                </a:solidFill>
                <a:effectLst/>
              </a:rPr>
              <a:t>SNA） </a:t>
            </a:r>
            <a:r>
              <a:rPr lang="en-US" altLang="ja-JP" sz="1050" u="none" strike="noStrike" dirty="0">
                <a:solidFill>
                  <a:schemeClr val="tx1"/>
                </a:solidFill>
                <a:effectLst/>
              </a:rPr>
              <a:t>(3) </a:t>
            </a:r>
            <a:r>
              <a:rPr lang="ja-JP" altLang="en-US" sz="1050" u="none" strike="noStrike">
                <a:solidFill>
                  <a:schemeClr val="tx1"/>
                </a:solidFill>
                <a:effectLst/>
              </a:rPr>
              <a:t>経済活動別の就業者数・雇用者数、労働時間数</a:t>
            </a:r>
            <a:endParaRPr lang="en" altLang="ja-JP" sz="1050" b="1" i="0" u="none" strike="noStrike" dirty="0">
              <a:solidFill>
                <a:schemeClr val="tx1"/>
              </a:solidFill>
              <a:effectLst/>
              <a:latin typeface="Arial" panose="020B0604020202020204" pitchFamily="34" charset="0"/>
              <a:ea typeface="游ゴシック" panose="020B0400000000000000" pitchFamily="34" charset="-128"/>
            </a:endParaRPr>
          </a:p>
        </p:txBody>
      </p:sp>
      <p:sp>
        <p:nvSpPr>
          <p:cNvPr id="22" name="テキスト ボックス 21">
            <a:extLst>
              <a:ext uri="{FF2B5EF4-FFF2-40B4-BE49-F238E27FC236}">
                <a16:creationId xmlns:a16="http://schemas.microsoft.com/office/drawing/2014/main" id="{790E7604-3409-A8EE-BECE-7044EB5D484F}"/>
              </a:ext>
            </a:extLst>
          </p:cNvPr>
          <p:cNvSpPr txBox="1"/>
          <p:nvPr/>
        </p:nvSpPr>
        <p:spPr>
          <a:xfrm>
            <a:off x="683568" y="5905496"/>
            <a:ext cx="4557658" cy="276999"/>
          </a:xfrm>
          <a:prstGeom prst="rect">
            <a:avLst/>
          </a:prstGeom>
          <a:noFill/>
        </p:spPr>
        <p:txBody>
          <a:bodyPr wrap="none" rtlCol="0">
            <a:spAutoFit/>
          </a:bodyPr>
          <a:lstStyle/>
          <a:p>
            <a:r>
              <a:rPr kumimoji="1" lang="ja-JP" altLang="en-US" sz="1200">
                <a:solidFill>
                  <a:schemeClr val="tx1"/>
                </a:solidFill>
              </a:rPr>
              <a:t>注</a:t>
            </a:r>
            <a:r>
              <a:rPr kumimoji="1" lang="en-US" altLang="ja-JP" sz="1200" dirty="0">
                <a:solidFill>
                  <a:schemeClr val="tx1"/>
                </a:solidFill>
              </a:rPr>
              <a:t>: </a:t>
            </a:r>
            <a:r>
              <a:rPr kumimoji="1" lang="ja-JP" altLang="en-US" sz="1200">
                <a:solidFill>
                  <a:schemeClr val="tx1"/>
                </a:solidFill>
              </a:rPr>
              <a:t>黄色バックは</a:t>
            </a:r>
            <a:r>
              <a:rPr kumimoji="1" lang="en-US" altLang="ja-JP" sz="1200" dirty="0">
                <a:solidFill>
                  <a:schemeClr val="tx1"/>
                </a:solidFill>
              </a:rPr>
              <a:t>0.744×0.85=0.6324</a:t>
            </a:r>
            <a:r>
              <a:rPr kumimoji="1" lang="ja-JP" altLang="en-US" sz="1200">
                <a:solidFill>
                  <a:schemeClr val="tx1"/>
                </a:solidFill>
              </a:rPr>
              <a:t>以下、青色バックは</a:t>
            </a:r>
            <a:r>
              <a:rPr kumimoji="1" lang="en-US" altLang="ja-JP" sz="1200" dirty="0">
                <a:solidFill>
                  <a:schemeClr val="tx1"/>
                </a:solidFill>
              </a:rPr>
              <a:t>1.0</a:t>
            </a:r>
            <a:r>
              <a:rPr kumimoji="1" lang="ja-JP" altLang="en-US" sz="1200">
                <a:solidFill>
                  <a:schemeClr val="tx1"/>
                </a:solidFill>
              </a:rPr>
              <a:t>以上。</a:t>
            </a:r>
          </a:p>
        </p:txBody>
      </p:sp>
    </p:spTree>
    <p:extLst>
      <p:ext uri="{BB962C8B-B14F-4D97-AF65-F5344CB8AC3E}">
        <p14:creationId xmlns:p14="http://schemas.microsoft.com/office/powerpoint/2010/main" val="8545041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タイトル 1">
            <a:extLst>
              <a:ext uri="{FF2B5EF4-FFF2-40B4-BE49-F238E27FC236}">
                <a16:creationId xmlns:a16="http://schemas.microsoft.com/office/drawing/2014/main" id="{72853CCC-8BAC-9B60-7CFF-39DD368837BF}"/>
              </a:ext>
            </a:extLst>
          </p:cNvPr>
          <p:cNvSpPr>
            <a:spLocks noGrp="1" noChangeArrowheads="1"/>
          </p:cNvSpPr>
          <p:nvPr>
            <p:ph type="title"/>
          </p:nvPr>
        </p:nvSpPr>
        <p:spPr/>
        <p:txBody>
          <a:bodyPr/>
          <a:lstStyle/>
          <a:p>
            <a:r>
              <a:rPr lang="en-US" altLang="ja-JP" dirty="0"/>
              <a:t>5.2 </a:t>
            </a:r>
            <a:r>
              <a:rPr lang="ja-JP" altLang="en-US"/>
              <a:t>仮想の計算</a:t>
            </a:r>
          </a:p>
        </p:txBody>
      </p:sp>
      <p:sp>
        <p:nvSpPr>
          <p:cNvPr id="50178" name="コンテンツ プレースホルダー 2">
            <a:extLst>
              <a:ext uri="{FF2B5EF4-FFF2-40B4-BE49-F238E27FC236}">
                <a16:creationId xmlns:a16="http://schemas.microsoft.com/office/drawing/2014/main" id="{4FA88554-1908-6454-A032-AD397D7CC68A}"/>
              </a:ext>
            </a:extLst>
          </p:cNvPr>
          <p:cNvSpPr>
            <a:spLocks noGrp="1" noChangeArrowheads="1"/>
          </p:cNvSpPr>
          <p:nvPr>
            <p:ph idx="1"/>
          </p:nvPr>
        </p:nvSpPr>
        <p:spPr/>
        <p:txBody>
          <a:bodyPr/>
          <a:lstStyle/>
          <a:p>
            <a:r>
              <a:rPr lang="ja-JP" altLang="en-US"/>
              <a:t>日本は一定。海外が増加。</a:t>
            </a:r>
            <a:endParaRPr lang="en-US" altLang="ja-JP" dirty="0"/>
          </a:p>
          <a:p>
            <a:pPr marL="857250" lvl="1" indent="-457200"/>
            <a:r>
              <a:rPr lang="ja-JP" altLang="en-US"/>
              <a:t>生産設備への投資は海外へ</a:t>
            </a:r>
            <a:endParaRPr lang="en-US" altLang="ja-JP" dirty="0"/>
          </a:p>
          <a:p>
            <a:pPr marL="857250" lvl="1" indent="-457200"/>
            <a:r>
              <a:rPr lang="ja-JP" altLang="en-US"/>
              <a:t>国内設備投資の停滞</a:t>
            </a:r>
            <a:r>
              <a:rPr lang="en-US" altLang="ja-JP" sz="2400" dirty="0"/>
              <a:t>[</a:t>
            </a:r>
            <a:r>
              <a:rPr lang="ja-JP" altLang="en-US" sz="2400">
                <a:solidFill>
                  <a:srgbClr val="FF0000"/>
                </a:solidFill>
              </a:rPr>
              <a:t>利子率</a:t>
            </a:r>
            <a:r>
              <a:rPr lang="en-US" altLang="ja-JP" sz="2400" dirty="0">
                <a:solidFill>
                  <a:srgbClr val="FF0000"/>
                </a:solidFill>
              </a:rPr>
              <a:t>0</a:t>
            </a:r>
            <a:r>
              <a:rPr lang="ja-JP" altLang="en-US" sz="2400">
                <a:solidFill>
                  <a:srgbClr val="FF0000"/>
                </a:solidFill>
              </a:rPr>
              <a:t>でも投資しない</a:t>
            </a:r>
            <a:r>
              <a:rPr lang="en-US" altLang="ja-JP" sz="2400" dirty="0"/>
              <a:t>]</a:t>
            </a:r>
          </a:p>
          <a:p>
            <a:r>
              <a:rPr lang="ja-JP" altLang="en-US"/>
              <a:t>日本企業の事業規模</a:t>
            </a:r>
            <a:endParaRPr lang="en-US" altLang="ja-JP" dirty="0"/>
          </a:p>
          <a:p>
            <a:pPr lvl="1"/>
            <a:r>
              <a:rPr lang="en-US" altLang="ja-JP" dirty="0"/>
              <a:t>30</a:t>
            </a:r>
            <a:r>
              <a:rPr lang="ja-JP" altLang="en-US"/>
              <a:t>年間に</a:t>
            </a:r>
            <a:r>
              <a:rPr lang="en-US" altLang="ja-JP" dirty="0"/>
              <a:t>2</a:t>
            </a:r>
            <a:r>
              <a:rPr lang="ja-JP" altLang="en-US"/>
              <a:t>倍になったとする。</a:t>
            </a:r>
            <a:endParaRPr lang="en-US" altLang="ja-JP" dirty="0"/>
          </a:p>
          <a:p>
            <a:pPr lvl="1"/>
            <a:r>
              <a:rPr lang="ja-JP" altLang="en-US"/>
              <a:t>日本企業経済の毎年の成長率は</a:t>
            </a:r>
            <a:r>
              <a:rPr lang="en-US" altLang="ja-JP" dirty="0"/>
              <a:t> 2.3%</a:t>
            </a:r>
          </a:p>
          <a:p>
            <a:r>
              <a:rPr lang="en-US" altLang="ja-JP" dirty="0"/>
              <a:t>2</a:t>
            </a:r>
            <a:r>
              <a:rPr lang="ja-JP" altLang="en-US"/>
              <a:t>国貿易モデルの不十分さ</a:t>
            </a:r>
            <a:endParaRPr lang="en-US" altLang="ja-JP" dirty="0"/>
          </a:p>
          <a:p>
            <a:pPr marL="857250" lvl="1" indent="-457200"/>
            <a:r>
              <a:rPr lang="ja-JP" altLang="en-US"/>
              <a:t>国内生産</a:t>
            </a:r>
            <a:r>
              <a:rPr lang="en-US" altLang="ja-JP" dirty="0"/>
              <a:t>(J)</a:t>
            </a:r>
            <a:r>
              <a:rPr lang="ja-JP" altLang="en-US"/>
              <a:t>、現地生産</a:t>
            </a:r>
            <a:r>
              <a:rPr lang="en-US" altLang="ja-JP" dirty="0"/>
              <a:t>(C)</a:t>
            </a:r>
            <a:r>
              <a:rPr lang="ja-JP" altLang="en-US"/>
              <a:t>、製品輸出先</a:t>
            </a:r>
            <a:r>
              <a:rPr lang="en-US" altLang="ja-JP" dirty="0"/>
              <a:t>(A)</a:t>
            </a:r>
          </a:p>
        </p:txBody>
      </p:sp>
      <p:sp>
        <p:nvSpPr>
          <p:cNvPr id="50179" name="日付プレースホルダー 3">
            <a:extLst>
              <a:ext uri="{FF2B5EF4-FFF2-40B4-BE49-F238E27FC236}">
                <a16:creationId xmlns:a16="http://schemas.microsoft.com/office/drawing/2014/main" id="{E4224CA8-C7C5-67FB-1370-8A403C7BCB63}"/>
              </a:ext>
            </a:extLst>
          </p:cNvPr>
          <p:cNvSpPr>
            <a:spLocks noGrp="1" noChangeArrowheads="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50180" name="スライド番号プレースホルダー 4">
            <a:extLst>
              <a:ext uri="{FF2B5EF4-FFF2-40B4-BE49-F238E27FC236}">
                <a16:creationId xmlns:a16="http://schemas.microsoft.com/office/drawing/2014/main" id="{7D265808-AD0B-5CC0-D964-8042A24C4E76}"/>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49940256-F678-9141-B40E-041535CEDC94}" type="slidenum">
              <a:rPr lang="ja-JP" altLang="en-US" sz="1400" smtClean="0">
                <a:solidFill>
                  <a:schemeClr val="tx1"/>
                </a:solidFill>
                <a:latin typeface="Times New Roman" panose="02020603050405020304" pitchFamily="18" charset="0"/>
              </a:rPr>
              <a:pPr>
                <a:spcBef>
                  <a:spcPct val="0"/>
                </a:spcBef>
                <a:buClrTx/>
                <a:buFontTx/>
                <a:buNone/>
              </a:pPr>
              <a:t>43</a:t>
            </a:fld>
            <a:endParaRPr lang="en-US" altLang="ja-JP" sz="1400">
              <a:solidFill>
                <a:schemeClr val="tx1"/>
              </a:solidFill>
              <a:latin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8EB2AEFB-2785-B6BC-A719-155285ED69E4}"/>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30601A-33DA-D178-BE52-2BF170F1FEB6}"/>
              </a:ext>
            </a:extLst>
          </p:cNvPr>
          <p:cNvSpPr>
            <a:spLocks noGrp="1"/>
          </p:cNvSpPr>
          <p:nvPr>
            <p:ph type="title"/>
          </p:nvPr>
        </p:nvSpPr>
        <p:spPr/>
        <p:txBody>
          <a:bodyPr/>
          <a:lstStyle/>
          <a:p>
            <a:r>
              <a:rPr kumimoji="1" lang="en-US" altLang="ja-JP" dirty="0"/>
              <a:t>5.3 </a:t>
            </a:r>
            <a:r>
              <a:rPr kumimoji="1" lang="ja-JP" altLang="en-US"/>
              <a:t>これからの日本</a:t>
            </a:r>
          </a:p>
        </p:txBody>
      </p:sp>
      <p:sp>
        <p:nvSpPr>
          <p:cNvPr id="3" name="コンテンツ プレースホルダー 2">
            <a:extLst>
              <a:ext uri="{FF2B5EF4-FFF2-40B4-BE49-F238E27FC236}">
                <a16:creationId xmlns:a16="http://schemas.microsoft.com/office/drawing/2014/main" id="{D2C6B970-BB47-6FCF-A0B0-B92A6C3E0523}"/>
              </a:ext>
            </a:extLst>
          </p:cNvPr>
          <p:cNvSpPr>
            <a:spLocks noGrp="1"/>
          </p:cNvSpPr>
          <p:nvPr>
            <p:ph idx="1"/>
          </p:nvPr>
        </p:nvSpPr>
        <p:spPr/>
        <p:txBody>
          <a:bodyPr/>
          <a:lstStyle/>
          <a:p>
            <a:r>
              <a:rPr kumimoji="1" lang="ja-JP" altLang="en-US"/>
              <a:t>日中の賃金率格差は</a:t>
            </a:r>
            <a:r>
              <a:rPr kumimoji="1" lang="en-US" altLang="ja-JP" dirty="0"/>
              <a:t>5</a:t>
            </a:r>
            <a:r>
              <a:rPr kumimoji="1" lang="ja-JP" altLang="en-US"/>
              <a:t>倍以下に縮小</a:t>
            </a:r>
            <a:endParaRPr kumimoji="1" lang="en-US" altLang="ja-JP" dirty="0"/>
          </a:p>
          <a:p>
            <a:pPr lvl="1"/>
            <a:r>
              <a:rPr lang="ja-JP" altLang="en-US"/>
              <a:t>多くの製造業で国内生産で対抗できる。</a:t>
            </a:r>
            <a:endParaRPr lang="en-US" altLang="ja-JP" dirty="0"/>
          </a:p>
          <a:p>
            <a:pPr lvl="1"/>
            <a:r>
              <a:rPr kumimoji="1" lang="ja-JP" altLang="en-US"/>
              <a:t>藤本隆宏教授</a:t>
            </a:r>
            <a:r>
              <a:rPr kumimoji="1" lang="en-US" altLang="ja-JP" dirty="0"/>
              <a:t>(</a:t>
            </a:r>
            <a:r>
              <a:rPr kumimoji="1" lang="ja-JP" altLang="en-US" sz="2400"/>
              <a:t>東大</a:t>
            </a:r>
            <a:r>
              <a:rPr kumimoji="1" lang="en-US" altLang="ja-JP" sz="2400" dirty="0"/>
              <a:t>→</a:t>
            </a:r>
            <a:r>
              <a:rPr kumimoji="1" lang="ja-JP" altLang="en-US" sz="2400"/>
              <a:t>早稲田</a:t>
            </a:r>
            <a:r>
              <a:rPr kumimoji="1" lang="en-US" altLang="ja-JP" sz="2400" dirty="0"/>
              <a:t>BS</a:t>
            </a:r>
            <a:r>
              <a:rPr kumimoji="1" lang="ja-JP" altLang="en-US" sz="2400"/>
              <a:t>、ものづくり</a:t>
            </a:r>
            <a:r>
              <a:rPr lang="ja-JP" altLang="en-US" sz="2400"/>
              <a:t>の専門家</a:t>
            </a:r>
            <a:r>
              <a:rPr kumimoji="1" lang="en-US" altLang="ja-JP" dirty="0"/>
              <a:t>)</a:t>
            </a:r>
          </a:p>
          <a:p>
            <a:r>
              <a:rPr kumimoji="1" lang="ja-JP" altLang="en-US"/>
              <a:t>日本企業が日本国内で生産して世界で競争できる時代へ</a:t>
            </a:r>
            <a:r>
              <a:rPr kumimoji="1" lang="en-US" altLang="ja-JP" dirty="0"/>
              <a:t>?</a:t>
            </a:r>
          </a:p>
          <a:p>
            <a:pPr lvl="1"/>
            <a:r>
              <a:rPr lang="ja-JP" altLang="en-US"/>
              <a:t>より良い戦略</a:t>
            </a:r>
            <a:r>
              <a:rPr lang="en-US" altLang="ja-JP" dirty="0"/>
              <a:t>: </a:t>
            </a:r>
            <a:r>
              <a:rPr lang="ja-JP" altLang="en-US"/>
              <a:t>世界のほかでは作れない製品</a:t>
            </a:r>
            <a:endParaRPr lang="en-US" altLang="ja-JP" dirty="0"/>
          </a:p>
          <a:p>
            <a:pPr lvl="1"/>
            <a:r>
              <a:rPr lang="ja-JP" altLang="en-US"/>
              <a:t>技術開発・製品開発</a:t>
            </a:r>
            <a:endParaRPr lang="en-US" altLang="ja-JP" dirty="0"/>
          </a:p>
        </p:txBody>
      </p:sp>
      <p:sp>
        <p:nvSpPr>
          <p:cNvPr id="4" name="日付プレースホルダー 3">
            <a:extLst>
              <a:ext uri="{FF2B5EF4-FFF2-40B4-BE49-F238E27FC236}">
                <a16:creationId xmlns:a16="http://schemas.microsoft.com/office/drawing/2014/main" id="{1F4704F6-B19D-7477-C938-4EC96F265B81}"/>
              </a:ext>
            </a:extLst>
          </p:cNvPr>
          <p:cNvSpPr>
            <a:spLocks noGrp="1"/>
          </p:cNvSpPr>
          <p:nvPr>
            <p:ph type="dt" sz="half" idx="10"/>
          </p:nvPr>
        </p:nvSpPr>
        <p:spPr/>
        <p:txBody>
          <a:bodyPr/>
          <a:lstStyle/>
          <a:p>
            <a:pPr>
              <a:defRPr/>
            </a:pPr>
            <a:r>
              <a:rPr lang="en-US" altLang="ja-JP"/>
              <a:t>2023.11.12</a:t>
            </a:r>
          </a:p>
        </p:txBody>
      </p:sp>
      <p:sp>
        <p:nvSpPr>
          <p:cNvPr id="5" name="スライド番号プレースホルダー 4">
            <a:extLst>
              <a:ext uri="{FF2B5EF4-FFF2-40B4-BE49-F238E27FC236}">
                <a16:creationId xmlns:a16="http://schemas.microsoft.com/office/drawing/2014/main" id="{E354A9E2-CC87-4DED-DB4C-EB25420B057D}"/>
              </a:ext>
            </a:extLst>
          </p:cNvPr>
          <p:cNvSpPr>
            <a:spLocks noGrp="1"/>
          </p:cNvSpPr>
          <p:nvPr>
            <p:ph type="sldNum" sz="quarter" idx="12"/>
          </p:nvPr>
        </p:nvSpPr>
        <p:spPr/>
        <p:txBody>
          <a:bodyPr/>
          <a:lstStyle/>
          <a:p>
            <a:pPr>
              <a:defRPr/>
            </a:pPr>
            <a:fld id="{D32D396F-AD62-B348-8EBC-B979D3BF26EC}" type="slidenum">
              <a:rPr lang="ja-JP" altLang="en-US" smtClean="0"/>
              <a:pPr>
                <a:defRPr/>
              </a:pPr>
              <a:t>44</a:t>
            </a:fld>
            <a:endParaRPr lang="en-US" altLang="ja-JP"/>
          </a:p>
        </p:txBody>
      </p:sp>
      <p:sp>
        <p:nvSpPr>
          <p:cNvPr id="6" name="フッター プレースホルダー 5">
            <a:extLst>
              <a:ext uri="{FF2B5EF4-FFF2-40B4-BE49-F238E27FC236}">
                <a16:creationId xmlns:a16="http://schemas.microsoft.com/office/drawing/2014/main" id="{999ACA64-44EF-8B18-6A12-9D40E9CCE6B7}"/>
              </a:ext>
            </a:extLst>
          </p:cNvPr>
          <p:cNvSpPr>
            <a:spLocks noGrp="1"/>
          </p:cNvSpPr>
          <p:nvPr>
            <p:ph type="ftr" sz="quarter" idx="11"/>
          </p:nvPr>
        </p:nvSpPr>
        <p:spPr/>
        <p:txBody>
          <a:bodyPr/>
          <a:lstStyle/>
          <a:p>
            <a:pPr>
              <a:defRPr/>
            </a:pPr>
            <a:r>
              <a:rPr lang="ja-JP" altLang="en-US"/>
              <a:t>塩沢由典</a:t>
            </a:r>
            <a:endParaRPr lang="en-US" altLang="ja-JP"/>
          </a:p>
        </p:txBody>
      </p:sp>
    </p:spTree>
    <p:extLst>
      <p:ext uri="{BB962C8B-B14F-4D97-AF65-F5344CB8AC3E}">
        <p14:creationId xmlns:p14="http://schemas.microsoft.com/office/powerpoint/2010/main" val="35672765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1D73FA-557C-0F23-3F82-A2BF40E7A161}"/>
              </a:ext>
            </a:extLst>
          </p:cNvPr>
          <p:cNvSpPr>
            <a:spLocks noGrp="1"/>
          </p:cNvSpPr>
          <p:nvPr>
            <p:ph type="title"/>
          </p:nvPr>
        </p:nvSpPr>
        <p:spPr/>
        <p:txBody>
          <a:bodyPr/>
          <a:lstStyle/>
          <a:p>
            <a:r>
              <a:rPr kumimoji="1" lang="en-US" altLang="ja-JP" dirty="0"/>
              <a:t>6. </a:t>
            </a:r>
            <a:r>
              <a:rPr kumimoji="1" lang="ja-JP" altLang="en-US"/>
              <a:t>田原・植村の「脱工業化」論</a:t>
            </a:r>
          </a:p>
        </p:txBody>
      </p:sp>
      <p:sp>
        <p:nvSpPr>
          <p:cNvPr id="3" name="コンテンツ プレースホルダー 2">
            <a:extLst>
              <a:ext uri="{FF2B5EF4-FFF2-40B4-BE49-F238E27FC236}">
                <a16:creationId xmlns:a16="http://schemas.microsoft.com/office/drawing/2014/main" id="{98667A5B-DA53-1EDC-CFBA-282A204C7D29}"/>
              </a:ext>
            </a:extLst>
          </p:cNvPr>
          <p:cNvSpPr>
            <a:spLocks noGrp="1"/>
          </p:cNvSpPr>
          <p:nvPr>
            <p:ph idx="1"/>
          </p:nvPr>
        </p:nvSpPr>
        <p:spPr/>
        <p:txBody>
          <a:bodyPr/>
          <a:lstStyle/>
          <a:p>
            <a:r>
              <a:rPr kumimoji="1" lang="ja-JP" altLang="en-US"/>
              <a:t>認識</a:t>
            </a:r>
            <a:endParaRPr kumimoji="1" lang="en-US" altLang="ja-JP" dirty="0"/>
          </a:p>
          <a:p>
            <a:pPr lvl="1"/>
            <a:r>
              <a:rPr kumimoji="1" lang="ja-JP" altLang="en-US"/>
              <a:t>対外直接投資に伴い製造業の生産基盤が海外に移転されることによって</a:t>
            </a:r>
            <a:r>
              <a:rPr kumimoji="1" lang="en-US" altLang="ja-JP" dirty="0"/>
              <a:t>,</a:t>
            </a:r>
            <a:r>
              <a:rPr kumimoji="1" lang="ja-JP" altLang="en-US"/>
              <a:t>輸出財製造業が停滞し</a:t>
            </a:r>
            <a:r>
              <a:rPr kumimoji="1" lang="en-US" altLang="ja-JP" dirty="0"/>
              <a:t>,</a:t>
            </a:r>
            <a:r>
              <a:rPr kumimoji="1" lang="ja-JP" altLang="en-US"/>
              <a:t>場合によっては産業空洞化が発生することもある。</a:t>
            </a:r>
            <a:r>
              <a:rPr kumimoji="1" lang="en-US" altLang="ja-JP" dirty="0"/>
              <a:t>(</a:t>
            </a:r>
            <a:r>
              <a:rPr kumimoji="1" lang="ja-JP" altLang="en-US"/>
              <a:t>田原・植村</a:t>
            </a:r>
            <a:r>
              <a:rPr kumimoji="1" lang="en-US" altLang="ja-JP" dirty="0"/>
              <a:t>2015, p.22)</a:t>
            </a:r>
          </a:p>
          <a:p>
            <a:pPr lvl="1"/>
            <a:r>
              <a:rPr lang="ja-JP" altLang="en-US"/>
              <a:t>「アジアにおける日本」が構造的に捉えられておらず、空洞化の機構に対する把握も曖昧では。</a:t>
            </a:r>
            <a:endParaRPr lang="en-US" altLang="ja-JP" dirty="0"/>
          </a:p>
        </p:txBody>
      </p:sp>
      <p:sp>
        <p:nvSpPr>
          <p:cNvPr id="4" name="日付プレースホルダー 3">
            <a:extLst>
              <a:ext uri="{FF2B5EF4-FFF2-40B4-BE49-F238E27FC236}">
                <a16:creationId xmlns:a16="http://schemas.microsoft.com/office/drawing/2014/main" id="{9B3E2D3C-5441-249A-C474-62017EAD8B6A}"/>
              </a:ext>
            </a:extLst>
          </p:cNvPr>
          <p:cNvSpPr>
            <a:spLocks noGrp="1"/>
          </p:cNvSpPr>
          <p:nvPr>
            <p:ph type="dt" sz="half" idx="10"/>
          </p:nvPr>
        </p:nvSpPr>
        <p:spPr/>
        <p:txBody>
          <a:bodyPr/>
          <a:lstStyle/>
          <a:p>
            <a:pPr>
              <a:defRPr/>
            </a:pPr>
            <a:r>
              <a:rPr lang="en-US" altLang="ja-JP"/>
              <a:t>2023.11.12</a:t>
            </a:r>
          </a:p>
        </p:txBody>
      </p:sp>
      <p:sp>
        <p:nvSpPr>
          <p:cNvPr id="5" name="フッター プレースホルダー 4">
            <a:extLst>
              <a:ext uri="{FF2B5EF4-FFF2-40B4-BE49-F238E27FC236}">
                <a16:creationId xmlns:a16="http://schemas.microsoft.com/office/drawing/2014/main" id="{A8A75023-4C8C-C2AA-F710-25112F20A784}"/>
              </a:ext>
            </a:extLst>
          </p:cNvPr>
          <p:cNvSpPr>
            <a:spLocks noGrp="1"/>
          </p:cNvSpPr>
          <p:nvPr>
            <p:ph type="ftr" sz="quarter" idx="11"/>
          </p:nvPr>
        </p:nvSpPr>
        <p:spPr/>
        <p:txBody>
          <a:bodyPr/>
          <a:lstStyle/>
          <a:p>
            <a:pPr>
              <a:defRPr/>
            </a:pPr>
            <a:r>
              <a:rPr lang="ja-JP" altLang="en-US"/>
              <a:t>塩沢由典</a:t>
            </a:r>
            <a:endParaRPr lang="en-US" altLang="ja-JP"/>
          </a:p>
        </p:txBody>
      </p:sp>
      <p:sp>
        <p:nvSpPr>
          <p:cNvPr id="6" name="スライド番号プレースホルダー 5">
            <a:extLst>
              <a:ext uri="{FF2B5EF4-FFF2-40B4-BE49-F238E27FC236}">
                <a16:creationId xmlns:a16="http://schemas.microsoft.com/office/drawing/2014/main" id="{01EA9995-2E7F-5718-9064-83CDD725949C}"/>
              </a:ext>
            </a:extLst>
          </p:cNvPr>
          <p:cNvSpPr>
            <a:spLocks noGrp="1"/>
          </p:cNvSpPr>
          <p:nvPr>
            <p:ph type="sldNum" sz="quarter" idx="12"/>
          </p:nvPr>
        </p:nvSpPr>
        <p:spPr/>
        <p:txBody>
          <a:bodyPr/>
          <a:lstStyle/>
          <a:p>
            <a:pPr>
              <a:defRPr/>
            </a:pPr>
            <a:fld id="{D32D396F-AD62-B348-8EBC-B979D3BF26EC}" type="slidenum">
              <a:rPr lang="ja-JP" altLang="en-US" smtClean="0"/>
              <a:pPr>
                <a:defRPr/>
              </a:pPr>
              <a:t>45</a:t>
            </a:fld>
            <a:endParaRPr lang="en-US" altLang="ja-JP"/>
          </a:p>
        </p:txBody>
      </p:sp>
    </p:spTree>
    <p:extLst>
      <p:ext uri="{BB962C8B-B14F-4D97-AF65-F5344CB8AC3E}">
        <p14:creationId xmlns:p14="http://schemas.microsoft.com/office/powerpoint/2010/main" val="33309598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B910A2-77BC-E1E8-42C1-C7574AA702BE}"/>
              </a:ext>
            </a:extLst>
          </p:cNvPr>
          <p:cNvSpPr>
            <a:spLocks noGrp="1"/>
          </p:cNvSpPr>
          <p:nvPr>
            <p:ph type="title"/>
          </p:nvPr>
        </p:nvSpPr>
        <p:spPr/>
        <p:txBody>
          <a:bodyPr/>
          <a:lstStyle/>
          <a:p>
            <a:r>
              <a:rPr kumimoji="1" lang="en-US" altLang="ja-JP" dirty="0"/>
              <a:t>6.1 </a:t>
            </a:r>
            <a:r>
              <a:rPr kumimoji="1" lang="ja-JP" altLang="en-US"/>
              <a:t>産業構造の変化</a:t>
            </a:r>
          </a:p>
        </p:txBody>
      </p:sp>
      <p:sp>
        <p:nvSpPr>
          <p:cNvPr id="3" name="コンテンツ プレースホルダー 2">
            <a:extLst>
              <a:ext uri="{FF2B5EF4-FFF2-40B4-BE49-F238E27FC236}">
                <a16:creationId xmlns:a16="http://schemas.microsoft.com/office/drawing/2014/main" id="{96ECEA59-4D8C-4B81-B0EC-A17487F49C56}"/>
              </a:ext>
            </a:extLst>
          </p:cNvPr>
          <p:cNvSpPr>
            <a:spLocks noGrp="1"/>
          </p:cNvSpPr>
          <p:nvPr>
            <p:ph idx="1"/>
          </p:nvPr>
        </p:nvSpPr>
        <p:spPr/>
        <p:txBody>
          <a:bodyPr/>
          <a:lstStyle/>
          <a:p>
            <a:r>
              <a:rPr lang="ja-JP" altLang="en-US"/>
              <a:t>脱工業化</a:t>
            </a:r>
            <a:r>
              <a:rPr lang="en-US" altLang="ja-JP" dirty="0"/>
              <a:t>(</a:t>
            </a:r>
            <a:r>
              <a:rPr lang="ja-JP" altLang="en-US"/>
              <a:t>という問題は厳然としてある</a:t>
            </a:r>
            <a:r>
              <a:rPr lang="en-US" altLang="ja-JP" dirty="0"/>
              <a:t>)</a:t>
            </a:r>
          </a:p>
          <a:p>
            <a:pPr lvl="1"/>
            <a:r>
              <a:rPr lang="ja-JP" altLang="en-US"/>
              <a:t>産業構造の変化</a:t>
            </a:r>
            <a:endParaRPr kumimoji="1" lang="en-US" altLang="ja-JP" dirty="0"/>
          </a:p>
          <a:p>
            <a:pPr lvl="1"/>
            <a:r>
              <a:rPr kumimoji="1" lang="ja-JP" altLang="en-US"/>
              <a:t>国内要因　最終需要の構成変化、技術変化</a:t>
            </a:r>
            <a:endParaRPr kumimoji="1" lang="en-US" altLang="ja-JP" dirty="0"/>
          </a:p>
          <a:p>
            <a:pPr lvl="1"/>
            <a:r>
              <a:rPr lang="ja-JP" altLang="en-US"/>
              <a:t>国際要因　生産拠点の海外移転、国内産業構造</a:t>
            </a:r>
            <a:endParaRPr lang="en-US" altLang="ja-JP" dirty="0"/>
          </a:p>
          <a:p>
            <a:pPr marL="457200" lvl="1" indent="0">
              <a:buNone/>
            </a:pPr>
            <a:r>
              <a:rPr lang="ja-JP" altLang="en-US"/>
              <a:t>　　　　の変化</a:t>
            </a:r>
            <a:endParaRPr lang="en-US" altLang="ja-JP" dirty="0"/>
          </a:p>
          <a:p>
            <a:r>
              <a:rPr lang="ja-JP" altLang="en-US"/>
              <a:t>空洞化　</a:t>
            </a:r>
            <a:r>
              <a:rPr lang="ja-JP" altLang="en-US" sz="2800">
                <a:solidFill>
                  <a:schemeClr val="tx1"/>
                </a:solidFill>
              </a:rPr>
              <a:t>投資・生産・所得の「喪失」の影響</a:t>
            </a:r>
            <a:endParaRPr kumimoji="1" lang="en-US" altLang="ja-JP" sz="2800" dirty="0">
              <a:solidFill>
                <a:schemeClr val="tx1"/>
              </a:solidFill>
            </a:endParaRPr>
          </a:p>
          <a:p>
            <a:r>
              <a:rPr lang="ja-JP" altLang="en-US"/>
              <a:t>脱工業化</a:t>
            </a:r>
            <a:r>
              <a:rPr kumimoji="1" lang="ja-JP" altLang="en-US"/>
              <a:t>の論理と空洞化の論理とが識別されていない。</a:t>
            </a:r>
          </a:p>
          <a:p>
            <a:endParaRPr kumimoji="1" lang="ja-JP" altLang="en-US"/>
          </a:p>
        </p:txBody>
      </p:sp>
      <p:sp>
        <p:nvSpPr>
          <p:cNvPr id="4" name="日付プレースホルダー 3">
            <a:extLst>
              <a:ext uri="{FF2B5EF4-FFF2-40B4-BE49-F238E27FC236}">
                <a16:creationId xmlns:a16="http://schemas.microsoft.com/office/drawing/2014/main" id="{098B8C16-F238-FBA2-E800-37F97544E09D}"/>
              </a:ext>
            </a:extLst>
          </p:cNvPr>
          <p:cNvSpPr>
            <a:spLocks noGrp="1"/>
          </p:cNvSpPr>
          <p:nvPr>
            <p:ph type="dt" sz="half" idx="10"/>
          </p:nvPr>
        </p:nvSpPr>
        <p:spPr/>
        <p:txBody>
          <a:bodyPr/>
          <a:lstStyle/>
          <a:p>
            <a:pPr>
              <a:defRPr/>
            </a:pPr>
            <a:r>
              <a:rPr lang="en-US" altLang="ja-JP"/>
              <a:t>2023.11.12</a:t>
            </a:r>
          </a:p>
        </p:txBody>
      </p:sp>
      <p:sp>
        <p:nvSpPr>
          <p:cNvPr id="5" name="フッター プレースホルダー 4">
            <a:extLst>
              <a:ext uri="{FF2B5EF4-FFF2-40B4-BE49-F238E27FC236}">
                <a16:creationId xmlns:a16="http://schemas.microsoft.com/office/drawing/2014/main" id="{504D7818-BDB6-0FC1-D283-95947D4C93D9}"/>
              </a:ext>
            </a:extLst>
          </p:cNvPr>
          <p:cNvSpPr>
            <a:spLocks noGrp="1"/>
          </p:cNvSpPr>
          <p:nvPr>
            <p:ph type="ftr" sz="quarter" idx="11"/>
          </p:nvPr>
        </p:nvSpPr>
        <p:spPr/>
        <p:txBody>
          <a:bodyPr/>
          <a:lstStyle/>
          <a:p>
            <a:pPr>
              <a:defRPr/>
            </a:pPr>
            <a:r>
              <a:rPr lang="ja-JP" altLang="en-US"/>
              <a:t>塩沢由典</a:t>
            </a:r>
            <a:endParaRPr lang="en-US" altLang="ja-JP"/>
          </a:p>
        </p:txBody>
      </p:sp>
      <p:sp>
        <p:nvSpPr>
          <p:cNvPr id="6" name="スライド番号プレースホルダー 5">
            <a:extLst>
              <a:ext uri="{FF2B5EF4-FFF2-40B4-BE49-F238E27FC236}">
                <a16:creationId xmlns:a16="http://schemas.microsoft.com/office/drawing/2014/main" id="{F096A3E3-46E3-4181-6FE9-72201C850D22}"/>
              </a:ext>
            </a:extLst>
          </p:cNvPr>
          <p:cNvSpPr>
            <a:spLocks noGrp="1"/>
          </p:cNvSpPr>
          <p:nvPr>
            <p:ph type="sldNum" sz="quarter" idx="12"/>
          </p:nvPr>
        </p:nvSpPr>
        <p:spPr/>
        <p:txBody>
          <a:bodyPr/>
          <a:lstStyle/>
          <a:p>
            <a:pPr>
              <a:defRPr/>
            </a:pPr>
            <a:fld id="{D32D396F-AD62-B348-8EBC-B979D3BF26EC}" type="slidenum">
              <a:rPr lang="ja-JP" altLang="en-US" smtClean="0"/>
              <a:pPr>
                <a:defRPr/>
              </a:pPr>
              <a:t>46</a:t>
            </a:fld>
            <a:endParaRPr lang="en-US" altLang="ja-JP"/>
          </a:p>
        </p:txBody>
      </p:sp>
    </p:spTree>
    <p:extLst>
      <p:ext uri="{BB962C8B-B14F-4D97-AF65-F5344CB8AC3E}">
        <p14:creationId xmlns:p14="http://schemas.microsoft.com/office/powerpoint/2010/main" val="11432368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F7C7BD-A29A-8729-3016-58FF1B0BD62E}"/>
              </a:ext>
            </a:extLst>
          </p:cNvPr>
          <p:cNvSpPr>
            <a:spLocks noGrp="1"/>
          </p:cNvSpPr>
          <p:nvPr>
            <p:ph type="title"/>
          </p:nvPr>
        </p:nvSpPr>
        <p:spPr/>
        <p:txBody>
          <a:bodyPr/>
          <a:lstStyle/>
          <a:p>
            <a:r>
              <a:rPr kumimoji="1" lang="ja-JP" altLang="en-US"/>
              <a:t>まとめ</a:t>
            </a:r>
            <a:r>
              <a:rPr kumimoji="1" lang="en-US" altLang="ja-JP" dirty="0"/>
              <a:t>1</a:t>
            </a:r>
            <a:r>
              <a:rPr kumimoji="1" lang="ja-JP" altLang="en-US"/>
              <a:t>　</a:t>
            </a:r>
            <a:r>
              <a:rPr kumimoji="1" lang="en-US" altLang="ja-JP" dirty="0"/>
              <a:t>(</a:t>
            </a:r>
            <a:r>
              <a:rPr lang="ja-JP" altLang="en-US"/>
              <a:t>対比</a:t>
            </a:r>
            <a:r>
              <a:rPr kumimoji="1" lang="en-US" altLang="ja-JP" dirty="0"/>
              <a:t>)</a:t>
            </a:r>
            <a:endParaRPr kumimoji="1" lang="ja-JP" altLang="en-US"/>
          </a:p>
        </p:txBody>
      </p:sp>
      <p:sp>
        <p:nvSpPr>
          <p:cNvPr id="3" name="コンテンツ プレースホルダー 2">
            <a:extLst>
              <a:ext uri="{FF2B5EF4-FFF2-40B4-BE49-F238E27FC236}">
                <a16:creationId xmlns:a16="http://schemas.microsoft.com/office/drawing/2014/main" id="{195E2C43-5294-4DFA-778C-1DC77F6D4A79}"/>
              </a:ext>
            </a:extLst>
          </p:cNvPr>
          <p:cNvSpPr>
            <a:spLocks noGrp="1"/>
          </p:cNvSpPr>
          <p:nvPr>
            <p:ph idx="1"/>
          </p:nvPr>
        </p:nvSpPr>
        <p:spPr/>
        <p:txBody>
          <a:bodyPr/>
          <a:lstStyle/>
          <a:p>
            <a:pPr eaLnBrk="1" hangingPunct="1">
              <a:lnSpc>
                <a:spcPct val="80000"/>
              </a:lnSpc>
            </a:pPr>
            <a:r>
              <a:rPr lang="ja-JP" altLang="en-US" sz="3200"/>
              <a:t>「失われた</a:t>
            </a:r>
            <a:r>
              <a:rPr lang="en-US" altLang="ja-JP" sz="3200" dirty="0"/>
              <a:t>30</a:t>
            </a:r>
            <a:r>
              <a:rPr lang="ja-JP" altLang="en-US" sz="3200"/>
              <a:t>年」の議論に欠けているもの</a:t>
            </a:r>
          </a:p>
          <a:p>
            <a:pPr lvl="1" eaLnBrk="1" hangingPunct="1">
              <a:lnSpc>
                <a:spcPct val="80000"/>
              </a:lnSpc>
            </a:pPr>
            <a:r>
              <a:rPr lang="en-US" altLang="ja-JP" sz="2400" dirty="0"/>
              <a:t>1990</a:t>
            </a:r>
            <a:r>
              <a:rPr lang="ja-JP" altLang="en-US" sz="2400"/>
              <a:t>年以降、日本が国際的に置かれている立場</a:t>
            </a:r>
            <a:endParaRPr lang="en-US" altLang="ja-JP" sz="2400" dirty="0"/>
          </a:p>
          <a:p>
            <a:pPr lvl="1" eaLnBrk="1" hangingPunct="1">
              <a:lnSpc>
                <a:spcPct val="80000"/>
              </a:lnSpc>
            </a:pPr>
            <a:r>
              <a:rPr lang="ja-JP" altLang="en-US" sz="2400"/>
              <a:t>産業空洞化と経済理論</a:t>
            </a:r>
            <a:endParaRPr lang="en-US" altLang="ja-JP" sz="2400" dirty="0"/>
          </a:p>
          <a:p>
            <a:pPr lvl="1" eaLnBrk="1" hangingPunct="1">
              <a:lnSpc>
                <a:spcPct val="80000"/>
              </a:lnSpc>
            </a:pPr>
            <a:r>
              <a:rPr lang="en-US" altLang="ja-JP" sz="2400" dirty="0"/>
              <a:t>Pasinetti (1981, 1993) </a:t>
            </a:r>
            <a:r>
              <a:rPr lang="ja-JP" altLang="en-US" sz="2400"/>
              <a:t>国際経済関係</a:t>
            </a:r>
            <a:r>
              <a:rPr lang="en-US" altLang="ja-JP" sz="2400" dirty="0"/>
              <a:t> (</a:t>
            </a:r>
            <a:r>
              <a:rPr lang="ja-JP" altLang="en-US" sz="2400"/>
              <a:t>貿易よりも知識伝播を重視、投資・生産という視点はない</a:t>
            </a:r>
            <a:r>
              <a:rPr lang="en-US" altLang="ja-JP" sz="2400" dirty="0"/>
              <a:t>)</a:t>
            </a:r>
          </a:p>
          <a:p>
            <a:pPr eaLnBrk="1" hangingPunct="1">
              <a:lnSpc>
                <a:spcPct val="80000"/>
              </a:lnSpc>
            </a:pPr>
            <a:r>
              <a:rPr lang="en-US" altLang="ja-JP" sz="3200" dirty="0"/>
              <a:t>Global</a:t>
            </a:r>
            <a:r>
              <a:rPr lang="ja-JP" altLang="en-US" sz="3200"/>
              <a:t>化した経済</a:t>
            </a:r>
            <a:endParaRPr lang="en-US" altLang="ja-JP" sz="3200" dirty="0"/>
          </a:p>
          <a:p>
            <a:pPr lvl="1" eaLnBrk="1" hangingPunct="1">
              <a:lnSpc>
                <a:spcPct val="80000"/>
              </a:lnSpc>
            </a:pPr>
            <a:r>
              <a:rPr lang="ja-JP" altLang="en-US" sz="2400"/>
              <a:t>主流派経済学</a:t>
            </a:r>
            <a:r>
              <a:rPr lang="en-US" altLang="ja-JP" sz="2400" dirty="0"/>
              <a:t>/</a:t>
            </a:r>
            <a:r>
              <a:rPr lang="ja-JP" altLang="en-US" sz="2400"/>
              <a:t>マルクス経済学は一国経済論止まり</a:t>
            </a:r>
            <a:endParaRPr lang="en-US" altLang="ja-JP" sz="2400" dirty="0"/>
          </a:p>
          <a:p>
            <a:pPr lvl="1" eaLnBrk="1" hangingPunct="1">
              <a:lnSpc>
                <a:spcPct val="80000"/>
              </a:lnSpc>
            </a:pPr>
            <a:r>
              <a:rPr lang="en-US" altLang="ja-JP" sz="2400" dirty="0"/>
              <a:t>Global</a:t>
            </a:r>
            <a:r>
              <a:rPr lang="ja-JP" altLang="en-US" sz="2400"/>
              <a:t>化した経済に対応できず。</a:t>
            </a:r>
            <a:endParaRPr lang="en-US" altLang="ja-JP" sz="2400" dirty="0"/>
          </a:p>
          <a:p>
            <a:pPr eaLnBrk="1" hangingPunct="1">
              <a:lnSpc>
                <a:spcPct val="80000"/>
              </a:lnSpc>
            </a:pPr>
            <a:r>
              <a:rPr lang="ja-JP" altLang="en-US" sz="3200"/>
              <a:t>現代古典派価値論</a:t>
            </a:r>
            <a:endParaRPr lang="en-US" altLang="ja-JP" sz="3200" dirty="0"/>
          </a:p>
          <a:p>
            <a:pPr lvl="1" eaLnBrk="1" hangingPunct="1">
              <a:lnSpc>
                <a:spcPct val="80000"/>
              </a:lnSpc>
            </a:pPr>
            <a:r>
              <a:rPr lang="ja-JP" altLang="en-US" sz="2400"/>
              <a:t>成長の</a:t>
            </a:r>
            <a:r>
              <a:rPr lang="ja-JP" altLang="en-US" sz="2400">
                <a:solidFill>
                  <a:srgbClr val="0400FF"/>
                </a:solidFill>
              </a:rPr>
              <a:t>機構分析</a:t>
            </a:r>
            <a:r>
              <a:rPr lang="ja-JP" altLang="en-US" sz="2400"/>
              <a:t>ができる</a:t>
            </a:r>
            <a:r>
              <a:rPr lang="en-US" altLang="ja-JP" sz="2400" dirty="0">
                <a:solidFill>
                  <a:srgbClr val="FF0000"/>
                </a:solidFill>
              </a:rPr>
              <a:t>⇔</a:t>
            </a:r>
            <a:r>
              <a:rPr lang="ja-JP" altLang="en-US" sz="2400"/>
              <a:t>新古典派成長論</a:t>
            </a:r>
            <a:r>
              <a:rPr lang="en-US" altLang="ja-JP" sz="2400" dirty="0"/>
              <a:t>(</a:t>
            </a:r>
            <a:r>
              <a:rPr lang="ja-JP" altLang="en-US" sz="2400"/>
              <a:t>言い換え</a:t>
            </a:r>
            <a:r>
              <a:rPr lang="en-US" altLang="ja-JP" sz="2400" dirty="0"/>
              <a:t>)</a:t>
            </a:r>
          </a:p>
          <a:p>
            <a:pPr lvl="1" eaLnBrk="1" hangingPunct="1">
              <a:lnSpc>
                <a:spcPct val="80000"/>
              </a:lnSpc>
            </a:pPr>
            <a:r>
              <a:rPr lang="ja-JP" altLang="en-US" sz="2400"/>
              <a:t>その一部としての国際価値論</a:t>
            </a:r>
            <a:endParaRPr lang="en-US" altLang="ja-JP" sz="2400" dirty="0"/>
          </a:p>
        </p:txBody>
      </p:sp>
      <p:sp>
        <p:nvSpPr>
          <p:cNvPr id="4" name="日付プレースホルダー 3">
            <a:extLst>
              <a:ext uri="{FF2B5EF4-FFF2-40B4-BE49-F238E27FC236}">
                <a16:creationId xmlns:a16="http://schemas.microsoft.com/office/drawing/2014/main" id="{168989B9-F06D-7B02-F7FC-27C628DAB647}"/>
              </a:ext>
            </a:extLst>
          </p:cNvPr>
          <p:cNvSpPr>
            <a:spLocks noGrp="1"/>
          </p:cNvSpPr>
          <p:nvPr>
            <p:ph type="dt" sz="half" idx="10"/>
          </p:nvPr>
        </p:nvSpPr>
        <p:spPr/>
        <p:txBody>
          <a:bodyPr/>
          <a:lstStyle/>
          <a:p>
            <a:pPr>
              <a:defRPr/>
            </a:pPr>
            <a:r>
              <a:rPr lang="en-US" altLang="ja-JP"/>
              <a:t>2023.11.12</a:t>
            </a:r>
          </a:p>
        </p:txBody>
      </p:sp>
      <p:sp>
        <p:nvSpPr>
          <p:cNvPr id="5" name="スライド番号プレースホルダー 4">
            <a:extLst>
              <a:ext uri="{FF2B5EF4-FFF2-40B4-BE49-F238E27FC236}">
                <a16:creationId xmlns:a16="http://schemas.microsoft.com/office/drawing/2014/main" id="{B56EA64B-3059-A0D0-A1F5-60AF743C4938}"/>
              </a:ext>
            </a:extLst>
          </p:cNvPr>
          <p:cNvSpPr>
            <a:spLocks noGrp="1"/>
          </p:cNvSpPr>
          <p:nvPr>
            <p:ph type="sldNum" sz="quarter" idx="12"/>
          </p:nvPr>
        </p:nvSpPr>
        <p:spPr/>
        <p:txBody>
          <a:bodyPr/>
          <a:lstStyle/>
          <a:p>
            <a:pPr>
              <a:defRPr/>
            </a:pPr>
            <a:fld id="{D32D396F-AD62-B348-8EBC-B979D3BF26EC}" type="slidenum">
              <a:rPr lang="ja-JP" altLang="en-US" smtClean="0"/>
              <a:pPr>
                <a:defRPr/>
              </a:pPr>
              <a:t>47</a:t>
            </a:fld>
            <a:endParaRPr lang="en-US" altLang="ja-JP"/>
          </a:p>
        </p:txBody>
      </p:sp>
      <p:sp>
        <p:nvSpPr>
          <p:cNvPr id="6" name="フッター プレースホルダー 5">
            <a:extLst>
              <a:ext uri="{FF2B5EF4-FFF2-40B4-BE49-F238E27FC236}">
                <a16:creationId xmlns:a16="http://schemas.microsoft.com/office/drawing/2014/main" id="{6A55E26E-5D04-EDE6-1204-C5B000A5A42A}"/>
              </a:ext>
            </a:extLst>
          </p:cNvPr>
          <p:cNvSpPr>
            <a:spLocks noGrp="1"/>
          </p:cNvSpPr>
          <p:nvPr>
            <p:ph type="ftr" sz="quarter" idx="11"/>
          </p:nvPr>
        </p:nvSpPr>
        <p:spPr/>
        <p:txBody>
          <a:bodyPr/>
          <a:lstStyle/>
          <a:p>
            <a:pPr>
              <a:defRPr/>
            </a:pPr>
            <a:r>
              <a:rPr lang="ja-JP" altLang="en-US"/>
              <a:t>塩沢由典</a:t>
            </a:r>
            <a:endParaRPr lang="en-US" altLang="ja-JP"/>
          </a:p>
        </p:txBody>
      </p:sp>
    </p:spTree>
    <p:extLst>
      <p:ext uri="{BB962C8B-B14F-4D97-AF65-F5344CB8AC3E}">
        <p14:creationId xmlns:p14="http://schemas.microsoft.com/office/powerpoint/2010/main" val="27071998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9A2D77-1712-E472-4637-52A5C0566828}"/>
              </a:ext>
            </a:extLst>
          </p:cNvPr>
          <p:cNvSpPr>
            <a:spLocks noGrp="1"/>
          </p:cNvSpPr>
          <p:nvPr>
            <p:ph type="title"/>
          </p:nvPr>
        </p:nvSpPr>
        <p:spPr/>
        <p:txBody>
          <a:bodyPr/>
          <a:lstStyle/>
          <a:p>
            <a:r>
              <a:rPr kumimoji="1" lang="ja-JP" altLang="en-US"/>
              <a:t>まとめ</a:t>
            </a:r>
            <a:r>
              <a:rPr kumimoji="1" lang="en-US" altLang="ja-JP" dirty="0"/>
              <a:t>2</a:t>
            </a:r>
            <a:r>
              <a:rPr kumimoji="1" lang="ja-JP" altLang="en-US"/>
              <a:t>　</a:t>
            </a:r>
            <a:r>
              <a:rPr kumimoji="1" lang="en-US" altLang="ja-JP" dirty="0"/>
              <a:t>(</a:t>
            </a:r>
            <a:r>
              <a:rPr kumimoji="1" lang="ja-JP" altLang="en-US"/>
              <a:t>教訓</a:t>
            </a:r>
            <a:r>
              <a:rPr kumimoji="1" lang="en-US" altLang="ja-JP" dirty="0"/>
              <a:t>)</a:t>
            </a:r>
            <a:endParaRPr kumimoji="1" lang="ja-JP" altLang="en-US"/>
          </a:p>
        </p:txBody>
      </p:sp>
      <p:sp>
        <p:nvSpPr>
          <p:cNvPr id="3" name="コンテンツ プレースホルダー 2">
            <a:extLst>
              <a:ext uri="{FF2B5EF4-FFF2-40B4-BE49-F238E27FC236}">
                <a16:creationId xmlns:a16="http://schemas.microsoft.com/office/drawing/2014/main" id="{44A2F57C-1EF7-7228-8658-3D17D3A63DB6}"/>
              </a:ext>
            </a:extLst>
          </p:cNvPr>
          <p:cNvSpPr>
            <a:spLocks noGrp="1"/>
          </p:cNvSpPr>
          <p:nvPr>
            <p:ph idx="1"/>
          </p:nvPr>
        </p:nvSpPr>
        <p:spPr/>
        <p:txBody>
          <a:bodyPr/>
          <a:lstStyle/>
          <a:p>
            <a:r>
              <a:rPr kumimoji="1" lang="ja-JP" altLang="en-US"/>
              <a:t>理論は、人々の想像野</a:t>
            </a:r>
            <a:r>
              <a:rPr kumimoji="1" lang="en-US" altLang="ja-JP" dirty="0"/>
              <a:t>(field of imagination)</a:t>
            </a:r>
            <a:r>
              <a:rPr kumimoji="1" lang="ja-JP" altLang="en-US"/>
              <a:t>を形成する。</a:t>
            </a:r>
            <a:endParaRPr kumimoji="1" lang="en-US" altLang="ja-JP" dirty="0"/>
          </a:p>
          <a:p>
            <a:pPr lvl="1"/>
            <a:r>
              <a:rPr lang="ja-JP" altLang="en-US"/>
              <a:t>悪い理論では真の原因にまで想像が及ばない。</a:t>
            </a:r>
            <a:endParaRPr lang="en-US" altLang="ja-JP" dirty="0"/>
          </a:p>
          <a:p>
            <a:r>
              <a:rPr kumimoji="1" lang="ja-JP" altLang="en-US"/>
              <a:t>経済理論は経済学者の脳を支配している。</a:t>
            </a:r>
            <a:endParaRPr kumimoji="1" lang="en-US" altLang="ja-JP" dirty="0"/>
          </a:p>
          <a:p>
            <a:r>
              <a:rPr kumimoji="1" lang="en-US" altLang="ja-JP" dirty="0"/>
              <a:t>Keynes:</a:t>
            </a:r>
            <a:r>
              <a:rPr kumimoji="1" lang="en-US" altLang="ja-JP" dirty="0">
                <a:solidFill>
                  <a:schemeClr val="tx1"/>
                </a:solidFill>
              </a:rPr>
              <a:t> </a:t>
            </a:r>
            <a:r>
              <a:rPr kumimoji="1" lang="ja-JP" altLang="en-US" sz="2800">
                <a:solidFill>
                  <a:schemeClr val="tx1"/>
                </a:solidFill>
              </a:rPr>
              <a:t>「どのような知的影響とも無縁であると自ら信じている実際家たちも、過去のある経済学者の奴隷であるのが普通である。」</a:t>
            </a:r>
            <a:r>
              <a:rPr kumimoji="1" lang="en-US" altLang="ja-JP" sz="2800" dirty="0">
                <a:solidFill>
                  <a:schemeClr val="tx1"/>
                </a:solidFill>
              </a:rPr>
              <a:t> </a:t>
            </a:r>
            <a:r>
              <a:rPr kumimoji="1" lang="en-US" altLang="ja-JP" sz="2400" dirty="0">
                <a:solidFill>
                  <a:schemeClr val="tx1"/>
                </a:solidFill>
              </a:rPr>
              <a:t>(『</a:t>
            </a:r>
            <a:r>
              <a:rPr kumimoji="1" lang="ja-JP" altLang="en-US" sz="2400">
                <a:solidFill>
                  <a:schemeClr val="tx1"/>
                </a:solidFill>
              </a:rPr>
              <a:t>一般理論</a:t>
            </a:r>
            <a:r>
              <a:rPr kumimoji="1" lang="en-US" altLang="ja-JP" sz="2400" dirty="0">
                <a:solidFill>
                  <a:schemeClr val="tx1"/>
                </a:solidFill>
              </a:rPr>
              <a:t>』</a:t>
            </a:r>
            <a:r>
              <a:rPr kumimoji="1" lang="ja-JP" altLang="en-US" sz="2400">
                <a:solidFill>
                  <a:schemeClr val="tx1"/>
                </a:solidFill>
              </a:rPr>
              <a:t>第</a:t>
            </a:r>
            <a:r>
              <a:rPr kumimoji="1" lang="en-US" altLang="ja-JP" sz="2400" dirty="0">
                <a:solidFill>
                  <a:schemeClr val="tx1"/>
                </a:solidFill>
              </a:rPr>
              <a:t>24</a:t>
            </a:r>
            <a:r>
              <a:rPr kumimoji="1" lang="ja-JP" altLang="en-US" sz="2400">
                <a:solidFill>
                  <a:schemeClr val="tx1"/>
                </a:solidFill>
              </a:rPr>
              <a:t>章</a:t>
            </a:r>
            <a:r>
              <a:rPr kumimoji="1" lang="en-US" altLang="ja-JP" sz="2400" dirty="0">
                <a:solidFill>
                  <a:schemeClr val="tx1"/>
                </a:solidFill>
              </a:rPr>
              <a:t>)</a:t>
            </a:r>
            <a:endParaRPr kumimoji="1" lang="ja-JP" altLang="en-US" sz="2400">
              <a:solidFill>
                <a:schemeClr val="tx1"/>
              </a:solidFill>
            </a:endParaRPr>
          </a:p>
        </p:txBody>
      </p:sp>
      <p:sp>
        <p:nvSpPr>
          <p:cNvPr id="4" name="日付プレースホルダー 3">
            <a:extLst>
              <a:ext uri="{FF2B5EF4-FFF2-40B4-BE49-F238E27FC236}">
                <a16:creationId xmlns:a16="http://schemas.microsoft.com/office/drawing/2014/main" id="{374667DD-39E7-27FB-1E62-CD49008C70BB}"/>
              </a:ext>
            </a:extLst>
          </p:cNvPr>
          <p:cNvSpPr>
            <a:spLocks noGrp="1"/>
          </p:cNvSpPr>
          <p:nvPr>
            <p:ph type="dt" sz="half" idx="10"/>
          </p:nvPr>
        </p:nvSpPr>
        <p:spPr/>
        <p:txBody>
          <a:bodyPr/>
          <a:lstStyle/>
          <a:p>
            <a:pPr>
              <a:defRPr/>
            </a:pPr>
            <a:r>
              <a:rPr lang="en-US" altLang="ja-JP"/>
              <a:t>2023.11.12</a:t>
            </a:r>
          </a:p>
        </p:txBody>
      </p:sp>
      <p:sp>
        <p:nvSpPr>
          <p:cNvPr id="5" name="スライド番号プレースホルダー 4">
            <a:extLst>
              <a:ext uri="{FF2B5EF4-FFF2-40B4-BE49-F238E27FC236}">
                <a16:creationId xmlns:a16="http://schemas.microsoft.com/office/drawing/2014/main" id="{A5AEAFAA-8859-B49F-FEAF-CE8294C54B1F}"/>
              </a:ext>
            </a:extLst>
          </p:cNvPr>
          <p:cNvSpPr>
            <a:spLocks noGrp="1"/>
          </p:cNvSpPr>
          <p:nvPr>
            <p:ph type="sldNum" sz="quarter" idx="12"/>
          </p:nvPr>
        </p:nvSpPr>
        <p:spPr/>
        <p:txBody>
          <a:bodyPr/>
          <a:lstStyle/>
          <a:p>
            <a:pPr>
              <a:defRPr/>
            </a:pPr>
            <a:fld id="{D32D396F-AD62-B348-8EBC-B979D3BF26EC}" type="slidenum">
              <a:rPr lang="ja-JP" altLang="en-US" smtClean="0"/>
              <a:pPr>
                <a:defRPr/>
              </a:pPr>
              <a:t>48</a:t>
            </a:fld>
            <a:endParaRPr lang="en-US" altLang="ja-JP"/>
          </a:p>
        </p:txBody>
      </p:sp>
      <p:sp>
        <p:nvSpPr>
          <p:cNvPr id="6" name="フッター プレースホルダー 5">
            <a:extLst>
              <a:ext uri="{FF2B5EF4-FFF2-40B4-BE49-F238E27FC236}">
                <a16:creationId xmlns:a16="http://schemas.microsoft.com/office/drawing/2014/main" id="{DB328D03-850A-1A41-81DC-2144145CAB2B}"/>
              </a:ext>
            </a:extLst>
          </p:cNvPr>
          <p:cNvSpPr>
            <a:spLocks noGrp="1"/>
          </p:cNvSpPr>
          <p:nvPr>
            <p:ph type="ftr" sz="quarter" idx="11"/>
          </p:nvPr>
        </p:nvSpPr>
        <p:spPr/>
        <p:txBody>
          <a:bodyPr/>
          <a:lstStyle/>
          <a:p>
            <a:pPr>
              <a:defRPr/>
            </a:pPr>
            <a:r>
              <a:rPr lang="ja-JP" altLang="en-US"/>
              <a:t>塩沢由典</a:t>
            </a:r>
            <a:endParaRPr lang="en-US" altLang="ja-JP"/>
          </a:p>
        </p:txBody>
      </p:sp>
    </p:spTree>
    <p:extLst>
      <p:ext uri="{BB962C8B-B14F-4D97-AF65-F5344CB8AC3E}">
        <p14:creationId xmlns:p14="http://schemas.microsoft.com/office/powerpoint/2010/main" val="3863908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タイトル 1">
            <a:extLst>
              <a:ext uri="{FF2B5EF4-FFF2-40B4-BE49-F238E27FC236}">
                <a16:creationId xmlns:a16="http://schemas.microsoft.com/office/drawing/2014/main" id="{A29DA6E5-E16C-1941-D0F6-0D690C8F8221}"/>
              </a:ext>
            </a:extLst>
          </p:cNvPr>
          <p:cNvSpPr>
            <a:spLocks noGrp="1" noChangeArrowheads="1"/>
          </p:cNvSpPr>
          <p:nvPr>
            <p:ph type="title"/>
          </p:nvPr>
        </p:nvSpPr>
        <p:spPr/>
        <p:txBody>
          <a:bodyPr/>
          <a:lstStyle/>
          <a:p>
            <a:pPr eaLnBrk="1" hangingPunct="1"/>
            <a:r>
              <a:rPr lang="en-US" altLang="ja-JP" dirty="0"/>
              <a:t>1.2 </a:t>
            </a:r>
            <a:r>
              <a:rPr lang="ja-JP" altLang="en-US" sz="4000"/>
              <a:t>既存研究の整理</a:t>
            </a:r>
            <a:r>
              <a:rPr lang="en-US" altLang="ja-JP" sz="4000" dirty="0"/>
              <a:t>(</a:t>
            </a:r>
            <a:r>
              <a:rPr lang="ja-JP" altLang="en-US" sz="4000"/>
              <a:t>小川、序</a:t>
            </a:r>
            <a:r>
              <a:rPr lang="en-US" altLang="ja-JP" sz="4000" dirty="0"/>
              <a:t>§4)</a:t>
            </a:r>
            <a:endParaRPr lang="ja-JP" altLang="en-US" sz="4000"/>
          </a:p>
        </p:txBody>
      </p:sp>
      <p:sp>
        <p:nvSpPr>
          <p:cNvPr id="3" name="コンテンツ プレースホルダー 2">
            <a:extLst>
              <a:ext uri="{FF2B5EF4-FFF2-40B4-BE49-F238E27FC236}">
                <a16:creationId xmlns:a16="http://schemas.microsoft.com/office/drawing/2014/main" id="{04D8EAB4-4B1F-7B04-BA13-D010E658AA0C}"/>
              </a:ext>
            </a:extLst>
          </p:cNvPr>
          <p:cNvSpPr>
            <a:spLocks noGrp="1"/>
          </p:cNvSpPr>
          <p:nvPr>
            <p:ph idx="1"/>
          </p:nvPr>
        </p:nvSpPr>
        <p:spPr>
          <a:xfrm>
            <a:off x="395288" y="1557338"/>
            <a:ext cx="8424862" cy="4525962"/>
          </a:xfrm>
        </p:spPr>
        <p:txBody>
          <a:bodyPr/>
          <a:lstStyle/>
          <a:p>
            <a:pPr eaLnBrk="1" hangingPunct="1">
              <a:defRPr/>
            </a:pPr>
            <a:r>
              <a:rPr lang="ja-JP" altLang="en-US"/>
              <a:t>長期停滞をもたらした原因の</a:t>
            </a:r>
            <a:r>
              <a:rPr lang="en-US" altLang="ja-JP" dirty="0"/>
              <a:t>3</a:t>
            </a:r>
            <a:r>
              <a:rPr lang="ja-JP" altLang="en-US"/>
              <a:t>大別</a:t>
            </a:r>
            <a:endParaRPr lang="en-US" altLang="ja-JP" dirty="0"/>
          </a:p>
          <a:p>
            <a:pPr lvl="1" eaLnBrk="1" hangingPunct="1">
              <a:defRPr/>
            </a:pPr>
            <a:r>
              <a:rPr lang="ja-JP" altLang="en-US"/>
              <a:t>新陳代謝機能の不全</a:t>
            </a:r>
            <a:r>
              <a:rPr lang="ja-JP" altLang="en-US" sz="2400"/>
              <a:t>　ゾンビ企業の残存・特殊な企業・銀行関係</a:t>
            </a:r>
            <a:endParaRPr lang="en-US" altLang="ja-JP" sz="2400" dirty="0"/>
          </a:p>
          <a:p>
            <a:pPr lvl="1" eaLnBrk="1" hangingPunct="1">
              <a:defRPr/>
            </a:pPr>
            <a:r>
              <a:rPr lang="ja-JP" altLang="en-US"/>
              <a:t>政策の失敗</a:t>
            </a:r>
            <a:r>
              <a:rPr lang="ja-JP" altLang="en-US" sz="2400"/>
              <a:t>　　政策失敗の累積・過剰な規制</a:t>
            </a:r>
            <a:endParaRPr lang="en-US" altLang="ja-JP" sz="2400" dirty="0"/>
          </a:p>
          <a:p>
            <a:pPr lvl="1" eaLnBrk="1" hangingPunct="1">
              <a:defRPr/>
            </a:pPr>
            <a:r>
              <a:rPr lang="ja-JP" altLang="en-US"/>
              <a:t>不確実性の高まり</a:t>
            </a:r>
            <a:r>
              <a:rPr lang="ja-JP" altLang="en-US" sz="2400"/>
              <a:t>　　政策の不確実性・</a:t>
            </a:r>
            <a:r>
              <a:rPr lang="en-US" altLang="ja-JP" sz="2400" dirty="0"/>
              <a:t>G</a:t>
            </a:r>
            <a:r>
              <a:rPr lang="ja-JP" altLang="en-US" sz="2400"/>
              <a:t>金融危機</a:t>
            </a:r>
            <a:endParaRPr lang="en-US" altLang="ja-JP" sz="2400" dirty="0"/>
          </a:p>
          <a:p>
            <a:pPr eaLnBrk="1" hangingPunct="1">
              <a:defRPr/>
            </a:pPr>
            <a:r>
              <a:rPr lang="ja-JP" altLang="en-US"/>
              <a:t>小川一夫の考え</a:t>
            </a:r>
            <a:endParaRPr lang="en-US" altLang="ja-JP" dirty="0"/>
          </a:p>
          <a:p>
            <a:pPr lvl="1" eaLnBrk="1" hangingPunct="1">
              <a:defRPr/>
            </a:pPr>
            <a:r>
              <a:rPr lang="ja-JP" altLang="en-US"/>
              <a:t>「人々の期待形成」が重要な役割</a:t>
            </a:r>
            <a:endParaRPr lang="en-US" altLang="ja-JP" dirty="0"/>
          </a:p>
          <a:p>
            <a:pPr lvl="1" eaLnBrk="1" hangingPunct="1">
              <a:defRPr/>
            </a:pPr>
            <a:r>
              <a:rPr lang="en-US" altLang="ja-JP" dirty="0"/>
              <a:t>3</a:t>
            </a:r>
            <a:r>
              <a:rPr lang="ja-JP" altLang="en-US"/>
              <a:t>つの特徴</a:t>
            </a:r>
            <a:r>
              <a:rPr lang="ja-JP" altLang="en-US" sz="2400"/>
              <a:t>　</a:t>
            </a:r>
            <a:r>
              <a:rPr lang="en-US" altLang="ja-JP" sz="2400" dirty="0"/>
              <a:t>①</a:t>
            </a:r>
            <a:r>
              <a:rPr lang="ja-JP" altLang="en-US" sz="2400"/>
              <a:t>企業の</a:t>
            </a:r>
            <a:r>
              <a:rPr lang="ja-JP" altLang="en-US" sz="2400">
                <a:solidFill>
                  <a:srgbClr val="0400FF"/>
                </a:solidFill>
              </a:rPr>
              <a:t>長期見通し</a:t>
            </a:r>
            <a:r>
              <a:rPr lang="ja-JP" altLang="en-US" sz="2400"/>
              <a:t>と</a:t>
            </a:r>
            <a:r>
              <a:rPr lang="ja-JP" altLang="en-US" sz="2400">
                <a:solidFill>
                  <a:srgbClr val="0400FF"/>
                </a:solidFill>
              </a:rPr>
              <a:t>設備投資　</a:t>
            </a:r>
            <a:r>
              <a:rPr lang="ja-JP" altLang="en-US" sz="2400"/>
              <a:t>②悲観的な長期見通しの原因 ③なぜ消費は伸びないのか</a:t>
            </a:r>
            <a:endParaRPr lang="en-US" altLang="ja-JP" sz="2400" dirty="0"/>
          </a:p>
        </p:txBody>
      </p:sp>
      <p:sp>
        <p:nvSpPr>
          <p:cNvPr id="32771" name="日付プレースホルダー 3">
            <a:extLst>
              <a:ext uri="{FF2B5EF4-FFF2-40B4-BE49-F238E27FC236}">
                <a16:creationId xmlns:a16="http://schemas.microsoft.com/office/drawing/2014/main" id="{63BB84EF-7BC6-066D-957E-B53FF6401F41}"/>
              </a:ext>
            </a:extLst>
          </p:cNvPr>
          <p:cNvSpPr>
            <a:spLocks noGrp="1"/>
          </p:cNvSpPr>
          <p:nvPr>
            <p:ph type="dt"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32772" name="スライド番号プレースホルダー 4">
            <a:extLst>
              <a:ext uri="{FF2B5EF4-FFF2-40B4-BE49-F238E27FC236}">
                <a16:creationId xmlns:a16="http://schemas.microsoft.com/office/drawing/2014/main" id="{F2E55B01-E18C-B8C8-91F1-D40462D01FF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en-US" altLang="ja-JP" sz="1400" dirty="0">
              <a:solidFill>
                <a:schemeClr val="tx1"/>
              </a:solidFill>
              <a:latin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FBEAB4DF-40C2-1002-94C8-9ED9B7F420FC}"/>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タイトル 1">
            <a:extLst>
              <a:ext uri="{FF2B5EF4-FFF2-40B4-BE49-F238E27FC236}">
                <a16:creationId xmlns:a16="http://schemas.microsoft.com/office/drawing/2014/main" id="{8D5BD4E5-EBD9-29AD-8321-56B7B6DCDD8B}"/>
              </a:ext>
            </a:extLst>
          </p:cNvPr>
          <p:cNvSpPr>
            <a:spLocks noGrp="1" noChangeArrowheads="1"/>
          </p:cNvSpPr>
          <p:nvPr>
            <p:ph type="title"/>
          </p:nvPr>
        </p:nvSpPr>
        <p:spPr/>
        <p:txBody>
          <a:bodyPr/>
          <a:lstStyle/>
          <a:p>
            <a:pPr eaLnBrk="1" hangingPunct="1"/>
            <a:r>
              <a:rPr lang="en-US" altLang="ja-JP"/>
              <a:t>1.3 </a:t>
            </a:r>
            <a:r>
              <a:rPr lang="ja-JP" altLang="en-US"/>
              <a:t>「停滞の</a:t>
            </a:r>
            <a:r>
              <a:rPr lang="en-US" altLang="ja-JP"/>
              <a:t>30</a:t>
            </a:r>
            <a:r>
              <a:rPr lang="ja-JP" altLang="en-US"/>
              <a:t>年」は金融現象か</a:t>
            </a:r>
            <a:r>
              <a:rPr lang="en-US" altLang="ja-JP"/>
              <a:t>?</a:t>
            </a:r>
            <a:endParaRPr lang="ja-JP" altLang="en-US"/>
          </a:p>
        </p:txBody>
      </p:sp>
      <p:sp>
        <p:nvSpPr>
          <p:cNvPr id="33794" name="コンテンツ プレースホルダー 2">
            <a:extLst>
              <a:ext uri="{FF2B5EF4-FFF2-40B4-BE49-F238E27FC236}">
                <a16:creationId xmlns:a16="http://schemas.microsoft.com/office/drawing/2014/main" id="{2E2DBB4C-2A9B-44E3-E39D-6860EE88DD74}"/>
              </a:ext>
            </a:extLst>
          </p:cNvPr>
          <p:cNvSpPr>
            <a:spLocks noGrp="1" noChangeArrowheads="1"/>
          </p:cNvSpPr>
          <p:nvPr>
            <p:ph idx="1"/>
          </p:nvPr>
        </p:nvSpPr>
        <p:spPr/>
        <p:txBody>
          <a:bodyPr/>
          <a:lstStyle/>
          <a:p>
            <a:pPr eaLnBrk="1" hangingPunct="1"/>
            <a:r>
              <a:rPr lang="ja-JP" altLang="en-US"/>
              <a:t>基本的にそう</a:t>
            </a:r>
            <a:endParaRPr lang="en-US" altLang="ja-JP" dirty="0"/>
          </a:p>
          <a:p>
            <a:pPr lvl="1" eaLnBrk="1" hangingPunct="1">
              <a:buFont typeface="Wingdings" pitchFamily="2" charset="2"/>
              <a:buChar char="l"/>
            </a:pPr>
            <a:r>
              <a:rPr lang="ja-JP" altLang="en-US" sz="2400"/>
              <a:t>リフレ派、</a:t>
            </a:r>
            <a:r>
              <a:rPr lang="ja-JP" altLang="en-US" sz="2400">
                <a:solidFill>
                  <a:srgbClr val="FF0000"/>
                </a:solidFill>
              </a:rPr>
              <a:t>アベノミクス</a:t>
            </a:r>
            <a:r>
              <a:rPr lang="en-US" altLang="ja-JP" sz="2400" dirty="0"/>
              <a:t>(</a:t>
            </a:r>
            <a:r>
              <a:rPr lang="ja-JP" altLang="en-US" sz="2400"/>
              <a:t>第一の矢</a:t>
            </a:r>
            <a:r>
              <a:rPr lang="en-US" altLang="ja-JP" sz="2400" dirty="0"/>
              <a:t>)</a:t>
            </a:r>
          </a:p>
          <a:p>
            <a:pPr lvl="1" eaLnBrk="1" hangingPunct="1">
              <a:buFont typeface="Wingdings" pitchFamily="2" charset="2"/>
              <a:buChar char="l"/>
            </a:pPr>
            <a:r>
              <a:rPr lang="ja-JP" altLang="en-US" sz="2400"/>
              <a:t>田村</a:t>
            </a:r>
            <a:r>
              <a:rPr lang="en-US" altLang="ja-JP" sz="2400" dirty="0"/>
              <a:t>(</a:t>
            </a:r>
            <a:r>
              <a:rPr lang="ja-JP" altLang="en-US" sz="2400"/>
              <a:t>実体経済へ資金を回すことは考えるが</a:t>
            </a:r>
            <a:r>
              <a:rPr lang="en-US" altLang="ja-JP" sz="2400" dirty="0"/>
              <a:t>)</a:t>
            </a:r>
          </a:p>
          <a:p>
            <a:pPr lvl="1" eaLnBrk="1" hangingPunct="1">
              <a:buFont typeface="Wingdings" pitchFamily="2" charset="2"/>
              <a:buChar char="l"/>
            </a:pPr>
            <a:r>
              <a:rPr lang="ja-JP" altLang="en-US" sz="2400"/>
              <a:t>菊本義治・他</a:t>
            </a:r>
            <a:r>
              <a:rPr lang="en-US" altLang="ja-JP" sz="2400" dirty="0"/>
              <a:t> (</a:t>
            </a:r>
            <a:r>
              <a:rPr lang="ja-JP" altLang="en-US" sz="2400"/>
              <a:t>金融化を批判している</a:t>
            </a:r>
            <a:r>
              <a:rPr lang="en-US" altLang="ja-JP" sz="2400" dirty="0"/>
              <a:t>)</a:t>
            </a:r>
          </a:p>
          <a:p>
            <a:pPr eaLnBrk="1" hangingPunct="1">
              <a:buFont typeface="Wingdings" pitchFamily="2" charset="2"/>
              <a:buChar char="ü"/>
            </a:pPr>
            <a:r>
              <a:rPr lang="ja-JP" altLang="en-US"/>
              <a:t>実体経済が重要</a:t>
            </a:r>
            <a:r>
              <a:rPr lang="en-US" altLang="ja-JP" dirty="0"/>
              <a:t>(</a:t>
            </a:r>
            <a:r>
              <a:rPr lang="ja-JP" altLang="en-US"/>
              <a:t>金融は補助手段</a:t>
            </a:r>
            <a:r>
              <a:rPr lang="en-US" altLang="ja-JP" dirty="0"/>
              <a:t>)</a:t>
            </a:r>
          </a:p>
          <a:p>
            <a:pPr eaLnBrk="1" hangingPunct="1">
              <a:buFont typeface="Wingdings" pitchFamily="2" charset="2"/>
              <a:buChar char="ü"/>
            </a:pPr>
            <a:r>
              <a:rPr lang="ja-JP" altLang="en-US"/>
              <a:t>黒田日銀の「異次元の金融緩和」</a:t>
            </a:r>
            <a:endParaRPr lang="en-US" altLang="ja-JP" dirty="0"/>
          </a:p>
          <a:p>
            <a:pPr lvl="1" eaLnBrk="1" hangingPunct="1"/>
            <a:r>
              <a:rPr lang="ja-JP" altLang="en-US" sz="2400"/>
              <a:t>「なぜ効かなかったのか」という検証は重要</a:t>
            </a:r>
            <a:endParaRPr lang="en-US" altLang="ja-JP" sz="2400" dirty="0"/>
          </a:p>
          <a:p>
            <a:pPr lvl="1" eaLnBrk="1" hangingPunct="1"/>
            <a:r>
              <a:rPr lang="ja-JP" altLang="en-US" sz="2400"/>
              <a:t>金融政策で動いたもの</a:t>
            </a:r>
            <a:r>
              <a:rPr lang="en-US" altLang="ja-JP" sz="2400" dirty="0"/>
              <a:t>: </a:t>
            </a:r>
            <a:r>
              <a:rPr lang="ja-JP" altLang="en-US" sz="2400"/>
              <a:t>為替レート、株価、住宅投資</a:t>
            </a:r>
            <a:r>
              <a:rPr lang="en-US" altLang="ja-JP" sz="2400" dirty="0"/>
              <a:t>(</a:t>
            </a:r>
            <a:r>
              <a:rPr lang="en-US" altLang="ja-JP" sz="2400" dirty="0">
                <a:solidFill>
                  <a:srgbClr val="FF0000"/>
                </a:solidFill>
              </a:rPr>
              <a:t>⇔</a:t>
            </a:r>
            <a:r>
              <a:rPr lang="ja-JP" altLang="en-US" sz="2400"/>
              <a:t>設備投資</a:t>
            </a:r>
            <a:r>
              <a:rPr lang="en-US" altLang="ja-JP" sz="2400" dirty="0"/>
              <a:t>)</a:t>
            </a:r>
          </a:p>
        </p:txBody>
      </p:sp>
      <p:sp>
        <p:nvSpPr>
          <p:cNvPr id="33795" name="日付プレースホルダー 3">
            <a:extLst>
              <a:ext uri="{FF2B5EF4-FFF2-40B4-BE49-F238E27FC236}">
                <a16:creationId xmlns:a16="http://schemas.microsoft.com/office/drawing/2014/main" id="{82A67791-1CCA-2EFD-53AA-81C680D17D97}"/>
              </a:ext>
            </a:extLst>
          </p:cNvPr>
          <p:cNvSpPr>
            <a:spLocks noGrp="1"/>
          </p:cNvSpPr>
          <p:nvPr>
            <p:ph type="dt"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33796" name="スライド番号プレースホルダー 4">
            <a:extLst>
              <a:ext uri="{FF2B5EF4-FFF2-40B4-BE49-F238E27FC236}">
                <a16:creationId xmlns:a16="http://schemas.microsoft.com/office/drawing/2014/main" id="{F537C8FF-D370-CB6C-E57C-8FDF7687BC67}"/>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208F8B11-F7CD-FD49-B6BA-76F2F2674D59}" type="slidenum">
              <a:rPr lang="ja-JP" altLang="en-US" sz="1400" smtClean="0">
                <a:solidFill>
                  <a:schemeClr val="tx1"/>
                </a:solidFill>
                <a:latin typeface="Times New Roman" panose="02020603050405020304" pitchFamily="18" charset="0"/>
              </a:rPr>
              <a:pPr>
                <a:spcBef>
                  <a:spcPct val="0"/>
                </a:spcBef>
                <a:buClrTx/>
                <a:buFontTx/>
                <a:buNone/>
              </a:pPr>
              <a:t>6</a:t>
            </a:fld>
            <a:endParaRPr lang="en-US" altLang="ja-JP" sz="1400">
              <a:solidFill>
                <a:schemeClr val="tx1"/>
              </a:solidFill>
              <a:latin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8874F600-95F0-7F72-9807-BD0A8A9C8C1D}"/>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タイトル 1">
            <a:extLst>
              <a:ext uri="{FF2B5EF4-FFF2-40B4-BE49-F238E27FC236}">
                <a16:creationId xmlns:a16="http://schemas.microsoft.com/office/drawing/2014/main" id="{8345B99D-5136-1F9F-A2FB-BD2D131287F5}"/>
              </a:ext>
            </a:extLst>
          </p:cNvPr>
          <p:cNvSpPr>
            <a:spLocks noGrp="1" noChangeArrowheads="1"/>
          </p:cNvSpPr>
          <p:nvPr>
            <p:ph type="title"/>
          </p:nvPr>
        </p:nvSpPr>
        <p:spPr/>
        <p:txBody>
          <a:bodyPr/>
          <a:lstStyle/>
          <a:p>
            <a:pPr eaLnBrk="1" hangingPunct="1"/>
            <a:r>
              <a:rPr lang="en-US" altLang="ja-JP"/>
              <a:t>1.4 </a:t>
            </a:r>
            <a:r>
              <a:rPr lang="ja-JP" altLang="en-US"/>
              <a:t>「生産性上昇の停滞」という説</a:t>
            </a:r>
          </a:p>
        </p:txBody>
      </p:sp>
      <p:sp>
        <p:nvSpPr>
          <p:cNvPr id="35842" name="コンテンツ プレースホルダー 2">
            <a:extLst>
              <a:ext uri="{FF2B5EF4-FFF2-40B4-BE49-F238E27FC236}">
                <a16:creationId xmlns:a16="http://schemas.microsoft.com/office/drawing/2014/main" id="{3A38699B-6B3E-7C66-647E-0A7964FD12B3}"/>
              </a:ext>
            </a:extLst>
          </p:cNvPr>
          <p:cNvSpPr>
            <a:spLocks noGrp="1" noChangeArrowheads="1"/>
          </p:cNvSpPr>
          <p:nvPr>
            <p:ph idx="1"/>
          </p:nvPr>
        </p:nvSpPr>
        <p:spPr/>
        <p:txBody>
          <a:bodyPr/>
          <a:lstStyle/>
          <a:p>
            <a:pPr eaLnBrk="1" hangingPunct="1">
              <a:defRPr/>
            </a:pPr>
            <a:r>
              <a:rPr lang="ja-JP" altLang="en-US"/>
              <a:t>深尾京司</a:t>
            </a:r>
            <a:r>
              <a:rPr lang="en-US" altLang="ja-JP" dirty="0"/>
              <a:t>(2012)『</a:t>
            </a:r>
            <a:r>
              <a:rPr lang="ja-JP" altLang="en-US"/>
              <a:t>「失われた</a:t>
            </a:r>
            <a:r>
              <a:rPr lang="en-US" altLang="ja-JP" dirty="0"/>
              <a:t>20</a:t>
            </a:r>
            <a:r>
              <a:rPr lang="ja-JP" altLang="en-US"/>
              <a:t>年」と日本経済</a:t>
            </a:r>
            <a:r>
              <a:rPr lang="en-US" altLang="ja-JP" dirty="0"/>
              <a:t>』</a:t>
            </a:r>
            <a:r>
              <a:rPr lang="ja-JP" altLang="en-US"/>
              <a:t>日経新聞出版社</a:t>
            </a:r>
            <a:endParaRPr lang="en-US" altLang="ja-JP" dirty="0"/>
          </a:p>
          <a:p>
            <a:pPr lvl="1" eaLnBrk="1" hangingPunct="1">
              <a:defRPr/>
            </a:pPr>
            <a:r>
              <a:rPr lang="en-US" altLang="ja-JP" dirty="0"/>
              <a:t>TFP</a:t>
            </a:r>
            <a:r>
              <a:rPr lang="ja-JP" altLang="en-US"/>
              <a:t>の分析</a:t>
            </a:r>
            <a:endParaRPr lang="en-US" altLang="ja-JP" dirty="0"/>
          </a:p>
          <a:p>
            <a:pPr lvl="1" eaLnBrk="1" hangingPunct="1">
              <a:defRPr/>
            </a:pPr>
            <a:r>
              <a:rPr lang="ja-JP" altLang="en-US"/>
              <a:t>先行研究　</a:t>
            </a:r>
            <a:r>
              <a:rPr lang="en-US" altLang="ja-JP" dirty="0"/>
              <a:t>Hayashi &amp; Prescot (2002)</a:t>
            </a:r>
          </a:p>
          <a:p>
            <a:pPr>
              <a:defRPr/>
            </a:pPr>
            <a:r>
              <a:rPr lang="ja-JP" altLang="en-US"/>
              <a:t>星・カシャップ</a:t>
            </a:r>
            <a:r>
              <a:rPr lang="en-US" altLang="ja-JP" dirty="0"/>
              <a:t>(2013)</a:t>
            </a:r>
            <a:r>
              <a:rPr lang="ja-JP" altLang="en-US" sz="3200"/>
              <a:t>　星・カシャップ</a:t>
            </a:r>
            <a:r>
              <a:rPr lang="en-US" altLang="ja-JP" sz="3200" dirty="0"/>
              <a:t>(2011)</a:t>
            </a:r>
            <a:r>
              <a:rPr lang="ja-JP" altLang="en-US" sz="3200"/>
              <a:t>の増補・市販本、産業レベルの</a:t>
            </a:r>
            <a:r>
              <a:rPr lang="en-US" altLang="ja-JP" sz="3200" dirty="0"/>
              <a:t>TFP</a:t>
            </a:r>
          </a:p>
          <a:p>
            <a:pPr eaLnBrk="1" hangingPunct="1">
              <a:defRPr/>
            </a:pPr>
            <a:r>
              <a:rPr lang="en-US" altLang="ja-JP" dirty="0"/>
              <a:t>TFP (</a:t>
            </a:r>
            <a:r>
              <a:rPr lang="ja-JP" altLang="en-US">
                <a:solidFill>
                  <a:srgbClr val="FF0000"/>
                </a:solidFill>
              </a:rPr>
              <a:t>後で説明</a:t>
            </a:r>
            <a:r>
              <a:rPr lang="en-US" altLang="ja-JP" dirty="0">
                <a:solidFill>
                  <a:srgbClr val="FF0000"/>
                </a:solidFill>
              </a:rPr>
              <a:t>[</a:t>
            </a:r>
            <a:r>
              <a:rPr lang="ja-JP" altLang="en-US">
                <a:solidFill>
                  <a:srgbClr val="FF0000"/>
                </a:solidFill>
              </a:rPr>
              <a:t>批判</a:t>
            </a:r>
            <a:r>
              <a:rPr lang="en-US" altLang="ja-JP" dirty="0">
                <a:solidFill>
                  <a:srgbClr val="FF0000"/>
                </a:solidFill>
              </a:rPr>
              <a:t>]</a:t>
            </a:r>
            <a:r>
              <a:rPr lang="en-US" altLang="ja-JP" dirty="0"/>
              <a:t>)</a:t>
            </a:r>
          </a:p>
          <a:p>
            <a:pPr eaLnBrk="1" hangingPunct="1">
              <a:defRPr/>
            </a:pPr>
            <a:endParaRPr lang="ja-JP" altLang="en-US"/>
          </a:p>
        </p:txBody>
      </p:sp>
      <p:sp>
        <p:nvSpPr>
          <p:cNvPr id="34819" name="日付プレースホルダー 3">
            <a:extLst>
              <a:ext uri="{FF2B5EF4-FFF2-40B4-BE49-F238E27FC236}">
                <a16:creationId xmlns:a16="http://schemas.microsoft.com/office/drawing/2014/main" id="{F9B27D05-D52B-FCA0-E3A3-85629496BD73}"/>
              </a:ext>
            </a:extLst>
          </p:cNvPr>
          <p:cNvSpPr>
            <a:spLocks noGrp="1"/>
          </p:cNvSpPr>
          <p:nvPr>
            <p:ph type="dt"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34820" name="スライド番号プレースホルダー 4">
            <a:extLst>
              <a:ext uri="{FF2B5EF4-FFF2-40B4-BE49-F238E27FC236}">
                <a16:creationId xmlns:a16="http://schemas.microsoft.com/office/drawing/2014/main" id="{A039F4D4-2CE4-3AFF-8AA9-3F292AD02704}"/>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3006FE02-723B-A340-8276-8A34FA26ED51}" type="slidenum">
              <a:rPr lang="ja-JP" altLang="en-US" sz="1400" smtClean="0">
                <a:solidFill>
                  <a:schemeClr val="tx1"/>
                </a:solidFill>
                <a:latin typeface="Times New Roman" panose="02020603050405020304" pitchFamily="18" charset="0"/>
              </a:rPr>
              <a:pPr>
                <a:spcBef>
                  <a:spcPct val="0"/>
                </a:spcBef>
                <a:buClrTx/>
                <a:buFontTx/>
                <a:buNone/>
              </a:pPr>
              <a:t>7</a:t>
            </a:fld>
            <a:endParaRPr lang="en-US" altLang="ja-JP" sz="1400">
              <a:solidFill>
                <a:schemeClr val="tx1"/>
              </a:solidFill>
              <a:latin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6EC1601C-A858-54B9-9B8D-90217439BB11}"/>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タイトル 1">
            <a:extLst>
              <a:ext uri="{FF2B5EF4-FFF2-40B4-BE49-F238E27FC236}">
                <a16:creationId xmlns:a16="http://schemas.microsoft.com/office/drawing/2014/main" id="{E2E89947-868B-1CE0-AC3A-A42AD1AA4C0A}"/>
              </a:ext>
            </a:extLst>
          </p:cNvPr>
          <p:cNvSpPr>
            <a:spLocks noGrp="1" noChangeArrowheads="1"/>
          </p:cNvSpPr>
          <p:nvPr>
            <p:ph type="title"/>
          </p:nvPr>
        </p:nvSpPr>
        <p:spPr/>
        <p:txBody>
          <a:bodyPr/>
          <a:lstStyle/>
          <a:p>
            <a:r>
              <a:rPr lang="en-US" altLang="ja-JP"/>
              <a:t>1.5 </a:t>
            </a:r>
            <a:r>
              <a:rPr lang="ja-JP" altLang="en-US"/>
              <a:t>輸出主導成長・輸出立国</a:t>
            </a:r>
          </a:p>
        </p:txBody>
      </p:sp>
      <p:sp>
        <p:nvSpPr>
          <p:cNvPr id="3" name="コンテンツ プレースホルダー 2">
            <a:extLst>
              <a:ext uri="{FF2B5EF4-FFF2-40B4-BE49-F238E27FC236}">
                <a16:creationId xmlns:a16="http://schemas.microsoft.com/office/drawing/2014/main" id="{2DF9381D-596E-27E9-809E-EB4407BE6C2B}"/>
              </a:ext>
            </a:extLst>
          </p:cNvPr>
          <p:cNvSpPr>
            <a:spLocks noGrp="1"/>
          </p:cNvSpPr>
          <p:nvPr>
            <p:ph idx="1"/>
          </p:nvPr>
        </p:nvSpPr>
        <p:spPr/>
        <p:txBody>
          <a:bodyPr/>
          <a:lstStyle/>
          <a:p>
            <a:pPr>
              <a:defRPr/>
            </a:pPr>
            <a:r>
              <a:rPr lang="ja-JP" altLang="en-US"/>
              <a:t>輸出に言及したものはある。しかし、「アジアの中の日本」という視点からは捉えられていない。</a:t>
            </a:r>
            <a:endParaRPr lang="en-US" altLang="ja-JP" dirty="0"/>
          </a:p>
          <a:p>
            <a:pPr lvl="1">
              <a:defRPr/>
            </a:pPr>
            <a:r>
              <a:rPr lang="ja-JP" altLang="en-US"/>
              <a:t>野口悠紀雄</a:t>
            </a:r>
            <a:r>
              <a:rPr lang="ja-JP" altLang="en-US" sz="1600"/>
              <a:t>第</a:t>
            </a:r>
            <a:r>
              <a:rPr lang="en-US" altLang="ja-JP" sz="1600" dirty="0"/>
              <a:t>6</a:t>
            </a:r>
            <a:r>
              <a:rPr lang="ja-JP" altLang="en-US" sz="1600"/>
              <a:t>章「崩壊した日本の輸出立国モデル」</a:t>
            </a:r>
            <a:endParaRPr lang="en-US" altLang="ja-JP" sz="1600" dirty="0"/>
          </a:p>
          <a:p>
            <a:pPr marL="857250" lvl="2" indent="0">
              <a:buNone/>
              <a:defRPr/>
            </a:pPr>
            <a:r>
              <a:rPr lang="ja-JP" altLang="en-US"/>
              <a:t>脱工業化ができなかった。</a:t>
            </a:r>
            <a:r>
              <a:rPr lang="en-US" altLang="ja-JP" dirty="0"/>
              <a:t>(?)</a:t>
            </a:r>
          </a:p>
          <a:p>
            <a:pPr marL="857250" lvl="2" indent="0">
              <a:buNone/>
              <a:defRPr/>
            </a:pPr>
            <a:r>
              <a:rPr lang="ja-JP" altLang="en-US"/>
              <a:t>垂直統合から水平分業へ</a:t>
            </a:r>
            <a:r>
              <a:rPr lang="en-US" altLang="ja-JP" dirty="0"/>
              <a:t>(GVC</a:t>
            </a:r>
            <a:r>
              <a:rPr lang="ja-JP" altLang="en-US"/>
              <a:t>化</a:t>
            </a:r>
            <a:r>
              <a:rPr lang="en-US" altLang="ja-JP" dirty="0"/>
              <a:t>?)</a:t>
            </a:r>
          </a:p>
          <a:p>
            <a:pPr lvl="1">
              <a:defRPr/>
            </a:pPr>
            <a:r>
              <a:rPr lang="ja-JP" altLang="en-US"/>
              <a:t>船橋洋一</a:t>
            </a:r>
            <a:r>
              <a:rPr lang="en-US" altLang="ja-JP" dirty="0"/>
              <a:t>(</a:t>
            </a:r>
            <a:r>
              <a:rPr lang="ja-JP" altLang="en-US"/>
              <a:t>編</a:t>
            </a:r>
            <a:r>
              <a:rPr lang="en-US" altLang="ja-JP" dirty="0"/>
              <a:t>)</a:t>
            </a:r>
            <a:r>
              <a:rPr lang="ja-JP" altLang="en-US"/>
              <a:t>第</a:t>
            </a:r>
            <a:r>
              <a:rPr lang="en-US" altLang="ja-JP" dirty="0"/>
              <a:t>10</a:t>
            </a:r>
            <a:r>
              <a:rPr lang="ja-JP" altLang="en-US"/>
              <a:t>章「貿易」</a:t>
            </a:r>
            <a:endParaRPr lang="en-US" altLang="ja-JP" dirty="0"/>
          </a:p>
          <a:p>
            <a:pPr lvl="2">
              <a:defRPr/>
            </a:pPr>
            <a:r>
              <a:rPr lang="ja-JP" altLang="en-US"/>
              <a:t>二人の</a:t>
            </a:r>
            <a:r>
              <a:rPr lang="en-US" altLang="ja-JP" dirty="0"/>
              <a:t>Australia National U.</a:t>
            </a:r>
            <a:r>
              <a:rPr lang="ja-JP" altLang="en-US"/>
              <a:t>教授</a:t>
            </a:r>
            <a:endParaRPr lang="en-US" altLang="ja-JP" dirty="0"/>
          </a:p>
          <a:p>
            <a:pPr lvl="2">
              <a:defRPr/>
            </a:pPr>
            <a:r>
              <a:rPr lang="ja-JP" altLang="en-US"/>
              <a:t>韓国と日本</a:t>
            </a:r>
            <a:r>
              <a:rPr lang="en-US" altLang="ja-JP" dirty="0"/>
              <a:t>: </a:t>
            </a:r>
            <a:r>
              <a:rPr lang="ja-JP" altLang="en-US"/>
              <a:t>二国間貿易協定をうまく使った。</a:t>
            </a:r>
            <a:endParaRPr lang="en-US" altLang="ja-JP" dirty="0"/>
          </a:p>
        </p:txBody>
      </p:sp>
      <p:sp>
        <p:nvSpPr>
          <p:cNvPr id="35843" name="日付プレースホルダー 3">
            <a:extLst>
              <a:ext uri="{FF2B5EF4-FFF2-40B4-BE49-F238E27FC236}">
                <a16:creationId xmlns:a16="http://schemas.microsoft.com/office/drawing/2014/main" id="{49F43C3E-3391-F234-0FD0-4CB1590733AE}"/>
              </a:ext>
            </a:extLst>
          </p:cNvPr>
          <p:cNvSpPr>
            <a:spLocks noGrp="1" noChangeArrowheads="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35844" name="スライド番号プレースホルダー 4">
            <a:extLst>
              <a:ext uri="{FF2B5EF4-FFF2-40B4-BE49-F238E27FC236}">
                <a16:creationId xmlns:a16="http://schemas.microsoft.com/office/drawing/2014/main" id="{5B84A88C-4D61-806D-D974-0130196C6527}"/>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28769CE7-AFEE-C94E-BAEC-D859C664DFF9}" type="slidenum">
              <a:rPr lang="ja-JP" altLang="en-US" sz="1400" smtClean="0">
                <a:solidFill>
                  <a:schemeClr val="tx1"/>
                </a:solidFill>
                <a:latin typeface="Times New Roman" panose="02020603050405020304" pitchFamily="18" charset="0"/>
              </a:rPr>
              <a:pPr>
                <a:spcBef>
                  <a:spcPct val="0"/>
                </a:spcBef>
                <a:buClrTx/>
                <a:buFontTx/>
                <a:buNone/>
              </a:pPr>
              <a:t>8</a:t>
            </a:fld>
            <a:endParaRPr lang="en-US" altLang="ja-JP" sz="1400">
              <a:solidFill>
                <a:schemeClr val="tx1"/>
              </a:solidFill>
              <a:latin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5804B42F-3379-4BD1-89A3-36392E7E2626}"/>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タイトル 1">
            <a:extLst>
              <a:ext uri="{FF2B5EF4-FFF2-40B4-BE49-F238E27FC236}">
                <a16:creationId xmlns:a16="http://schemas.microsoft.com/office/drawing/2014/main" id="{35BCD4D7-BA20-551A-D478-BE868BAB5C75}"/>
              </a:ext>
            </a:extLst>
          </p:cNvPr>
          <p:cNvSpPr>
            <a:spLocks noGrp="1" noChangeArrowheads="1"/>
          </p:cNvSpPr>
          <p:nvPr>
            <p:ph type="title"/>
          </p:nvPr>
        </p:nvSpPr>
        <p:spPr/>
        <p:txBody>
          <a:bodyPr/>
          <a:lstStyle/>
          <a:p>
            <a:r>
              <a:rPr lang="en-US" altLang="ja-JP"/>
              <a:t>1.6 </a:t>
            </a:r>
            <a:r>
              <a:rPr lang="ja-JP" altLang="en-US"/>
              <a:t>所得の停滞・低下</a:t>
            </a:r>
          </a:p>
        </p:txBody>
      </p:sp>
      <p:sp>
        <p:nvSpPr>
          <p:cNvPr id="36866" name="コンテンツ プレースホルダー 2">
            <a:extLst>
              <a:ext uri="{FF2B5EF4-FFF2-40B4-BE49-F238E27FC236}">
                <a16:creationId xmlns:a16="http://schemas.microsoft.com/office/drawing/2014/main" id="{C988DC2C-2B9F-88F7-B2A2-E86D02F87DE1}"/>
              </a:ext>
            </a:extLst>
          </p:cNvPr>
          <p:cNvSpPr>
            <a:spLocks noGrp="1" noChangeArrowheads="1"/>
          </p:cNvSpPr>
          <p:nvPr>
            <p:ph idx="1"/>
          </p:nvPr>
        </p:nvSpPr>
        <p:spPr/>
        <p:txBody>
          <a:bodyPr/>
          <a:lstStyle/>
          <a:p>
            <a:r>
              <a:rPr lang="ja-JP" altLang="en-US"/>
              <a:t>金子勝</a:t>
            </a:r>
            <a:endParaRPr lang="en-US" altLang="ja-JP" dirty="0"/>
          </a:p>
          <a:p>
            <a:pPr lvl="1"/>
            <a:r>
              <a:rPr lang="ja-JP" altLang="en-US"/>
              <a:t>非正規雇用の増大</a:t>
            </a:r>
            <a:r>
              <a:rPr lang="en-US" altLang="ja-JP" dirty="0"/>
              <a:t>(</a:t>
            </a:r>
            <a:r>
              <a:rPr lang="ja-JP" altLang="en-US"/>
              <a:t>図</a:t>
            </a:r>
            <a:r>
              <a:rPr lang="en-US" altLang="ja-JP" dirty="0"/>
              <a:t>1-5)</a:t>
            </a:r>
          </a:p>
          <a:p>
            <a:pPr lvl="1"/>
            <a:r>
              <a:rPr lang="ja-JP" altLang="en-US"/>
              <a:t>月間平均給与総額の下落</a:t>
            </a:r>
            <a:r>
              <a:rPr lang="en-US" altLang="ja-JP" dirty="0"/>
              <a:t>(1997</a:t>
            </a:r>
            <a:r>
              <a:rPr lang="ja-JP" altLang="en-US"/>
              <a:t>以降</a:t>
            </a:r>
            <a:r>
              <a:rPr lang="en-US" altLang="ja-JP" dirty="0"/>
              <a:t>)(</a:t>
            </a:r>
            <a:r>
              <a:rPr lang="ja-JP" altLang="en-US"/>
              <a:t>図</a:t>
            </a:r>
            <a:r>
              <a:rPr lang="en-US" altLang="ja-JP" dirty="0"/>
              <a:t>1-6</a:t>
            </a:r>
            <a:r>
              <a:rPr lang="ja-JP" altLang="en-US"/>
              <a:t>、</a:t>
            </a:r>
            <a:r>
              <a:rPr lang="en-US" altLang="ja-JP" dirty="0"/>
              <a:t>7)</a:t>
            </a:r>
          </a:p>
          <a:p>
            <a:r>
              <a:rPr lang="ja-JP" altLang="en-US"/>
              <a:t>中間値で見れば、アメリカも同様</a:t>
            </a:r>
            <a:endParaRPr lang="en-US" altLang="ja-JP" dirty="0"/>
          </a:p>
          <a:p>
            <a:pPr lvl="1"/>
            <a:endParaRPr lang="ja-JP" altLang="en-US"/>
          </a:p>
        </p:txBody>
      </p:sp>
      <p:sp>
        <p:nvSpPr>
          <p:cNvPr id="36867" name="日付プレースホルダー 3">
            <a:extLst>
              <a:ext uri="{FF2B5EF4-FFF2-40B4-BE49-F238E27FC236}">
                <a16:creationId xmlns:a16="http://schemas.microsoft.com/office/drawing/2014/main" id="{3F7AAF48-7418-5521-9736-A9736DBD9EE4}"/>
              </a:ext>
            </a:extLst>
          </p:cNvPr>
          <p:cNvSpPr>
            <a:spLocks noGrp="1" noChangeArrowheads="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1400">
                <a:solidFill>
                  <a:schemeClr val="tx1"/>
                </a:solidFill>
                <a:latin typeface="Times New Roman" panose="02020603050405020304" pitchFamily="18" charset="0"/>
              </a:rPr>
              <a:t>2023.11.12</a:t>
            </a:r>
          </a:p>
        </p:txBody>
      </p:sp>
      <p:sp>
        <p:nvSpPr>
          <p:cNvPr id="36868" name="スライド番号プレースホルダー 4">
            <a:extLst>
              <a:ext uri="{FF2B5EF4-FFF2-40B4-BE49-F238E27FC236}">
                <a16:creationId xmlns:a16="http://schemas.microsoft.com/office/drawing/2014/main" id="{FC640652-D900-611E-7FAC-C5989401E0D5}"/>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0000"/>
              </a:buClr>
              <a:buFont typeface="Wingdings" pitchFamily="2" charset="2"/>
              <a:buChar char="l"/>
              <a:defRPr kumimoji="1" sz="3600">
                <a:solidFill>
                  <a:srgbClr val="0000FF"/>
                </a:solidFill>
                <a:latin typeface="Arial" panose="020B0604020202020204" pitchFamily="34" charset="0"/>
                <a:ea typeface="ＭＳ Ｐゴシック" panose="020B0600070205080204" pitchFamily="34" charset="-128"/>
              </a:defRPr>
            </a:lvl1pPr>
            <a:lvl2pPr marL="742950" indent="-285750">
              <a:spcBef>
                <a:spcPct val="20000"/>
              </a:spcBef>
              <a:buClr>
                <a:srgbClr val="FF0000"/>
              </a:buClr>
              <a:buFont typeface="Wingdings" pitchFamily="2" charset="2"/>
              <a:buChar char="n"/>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FF0000"/>
              </a:buClr>
              <a:buFont typeface="Wingdings" pitchFamily="2" charset="2"/>
              <a:buChar char="u"/>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FF0000"/>
              </a:buClr>
              <a:buFont typeface="Wingdings" pitchFamily="2" charset="2"/>
              <a:buChar char="p"/>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FF0000"/>
              </a:buClr>
              <a:buFont typeface="Wingdings" pitchFamily="2" charset="2"/>
              <a:buChar char="ü"/>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041C7204-761C-CF4D-A78E-8EC40636171B}" type="slidenum">
              <a:rPr lang="ja-JP" altLang="en-US" sz="1400" smtClean="0">
                <a:solidFill>
                  <a:schemeClr val="tx1"/>
                </a:solidFill>
                <a:latin typeface="Times New Roman" panose="02020603050405020304" pitchFamily="18" charset="0"/>
              </a:rPr>
              <a:pPr>
                <a:spcBef>
                  <a:spcPct val="0"/>
                </a:spcBef>
                <a:buClrTx/>
                <a:buFontTx/>
                <a:buNone/>
              </a:pPr>
              <a:t>9</a:t>
            </a:fld>
            <a:endParaRPr lang="en-US" altLang="ja-JP" sz="1400">
              <a:solidFill>
                <a:schemeClr val="tx1"/>
              </a:solidFill>
              <a:latin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A5E7DEAC-8C8D-EB48-129B-5CFAE81F57D3}"/>
              </a:ext>
            </a:extLst>
          </p:cNvPr>
          <p:cNvSpPr>
            <a:spLocks noGrp="1"/>
          </p:cNvSpPr>
          <p:nvPr>
            <p:ph type="ftr" sz="quarter" idx="11"/>
          </p:nvPr>
        </p:nvSpPr>
        <p:spPr/>
        <p:txBody>
          <a:bodyPr/>
          <a:lstStyle/>
          <a:p>
            <a:pPr>
              <a:defRPr/>
            </a:pPr>
            <a:r>
              <a:rPr lang="ja-JP" altLang="en-US"/>
              <a:t>塩沢由典</a:t>
            </a:r>
            <a:endParaRPr lang="en-US" altLang="ja-JP"/>
          </a:p>
        </p:txBody>
      </p:sp>
    </p:spTree>
  </p:cSld>
  <p:clrMapOvr>
    <a:masterClrMapping/>
  </p:clrMapOvr>
</p:sld>
</file>

<file path=ppt/theme/theme1.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2000" b="0" i="0" u="none" strike="noStrike" cap="none" normalizeH="0" baseline="0" smtClean="0">
            <a:ln>
              <a:noFill/>
            </a:ln>
            <a:solidFill>
              <a:srgbClr val="FF0000"/>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2000" b="0" i="0" u="none" strike="noStrike" cap="none" normalizeH="0" baseline="0" smtClean="0">
            <a:ln>
              <a:noFill/>
            </a:ln>
            <a:solidFill>
              <a:srgbClr val="FF0000"/>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1_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2000" b="0" i="0" u="none" strike="noStrike" cap="none" normalizeH="0" baseline="0" smtClean="0">
            <a:ln>
              <a:noFill/>
            </a:ln>
            <a:solidFill>
              <a:srgbClr val="FF0000"/>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2000" b="0" i="0" u="none" strike="noStrike" cap="none" normalizeH="0" baseline="0" smtClean="0">
            <a:ln>
              <a:noFill/>
            </a:ln>
            <a:solidFill>
              <a:srgbClr val="FF0000"/>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_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22938</TotalTime>
  <Words>4523</Words>
  <Application>Microsoft Macintosh PowerPoint</Application>
  <PresentationFormat>画面に合わせる (4:3)</PresentationFormat>
  <Paragraphs>702</Paragraphs>
  <Slides>48</Slides>
  <Notes>6</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48</vt:i4>
      </vt:variant>
    </vt:vector>
  </HeadingPairs>
  <TitlesOfParts>
    <vt:vector size="59" baseType="lpstr">
      <vt:lpstr>BIZ UDPGothic</vt:lpstr>
      <vt:lpstr>Hiragino Kaku Gothic ProN</vt:lpstr>
      <vt:lpstr>ＭＳ Ｐゴシック</vt:lpstr>
      <vt:lpstr>游ゴシック</vt:lpstr>
      <vt:lpstr>Arial</vt:lpstr>
      <vt:lpstr>Cambria Math</vt:lpstr>
      <vt:lpstr>Helvetica Neue</vt:lpstr>
      <vt:lpstr>Times New Roman</vt:lpstr>
      <vt:lpstr>Wingdings</vt:lpstr>
      <vt:lpstr>デザインの設定</vt:lpstr>
      <vt:lpstr>1_デザインの設定</vt:lpstr>
      <vt:lpstr>日本の「失われた30年」 　　　　　　　　　　　　　　/ 国際貿易論の視点から</vt:lpstr>
      <vt:lpstr>概要</vt:lpstr>
      <vt:lpstr>1. 日本の「失われた30年」</vt:lpstr>
      <vt:lpstr>1.1 「失われた30年」の議論</vt:lpstr>
      <vt:lpstr>1.2 既存研究の整理(小川、序§4)</vt:lpstr>
      <vt:lpstr>1.3 「停滞の30年」は金融現象か?</vt:lpstr>
      <vt:lpstr>1.4 「生産性上昇の停滞」という説</vt:lpstr>
      <vt:lpstr>1.5 輸出主導成長・輸出立国</vt:lpstr>
      <vt:lpstr>1.6 所得の停滞・低下</vt:lpstr>
      <vt:lpstr>1.7 日本は相当がんばったのかもしれない。</vt:lpstr>
      <vt:lpstr>1.8 産業の空洞化</vt:lpstr>
      <vt:lpstr>1.9 経済学の有効性が問われる</vt:lpstr>
      <vt:lpstr>1.10 産業空洞化論に必要な経済学</vt:lpstr>
      <vt:lpstr>2. 成長理論と経済発展論 </vt:lpstr>
      <vt:lpstr>2.1 経済成長理論</vt:lpstr>
      <vt:lpstr>2.2 経済発展論</vt:lpstr>
      <vt:lpstr>3. 貿易理論(国際ミクロ経済学)</vt:lpstr>
      <vt:lpstr>Ingramの寓話(Krugman 1998 Pop Internationalism, p.119)</vt:lpstr>
      <vt:lpstr>Krugmanへの反論</vt:lpstr>
      <vt:lpstr>Krugman (1993) What Do Undergrads Need to Know about Trade?</vt:lpstr>
      <vt:lpstr>3.1 新しい国際価値論</vt:lpstr>
      <vt:lpstr>3.2 主流派(新古典派)との比較</vt:lpstr>
      <vt:lpstr>3.3 正則な国際価値</vt:lpstr>
      <vt:lpstr>PowerPoint プレゼンテーション</vt:lpstr>
      <vt:lpstr>3.4 貿易論における輸送費</vt:lpstr>
      <vt:lpstr>3.5 輸送費低減の効果</vt:lpstr>
      <vt:lpstr>生産工程の途上国への部分移転</vt:lpstr>
      <vt:lpstr>3.6 生産の国外移転を駆動する二つのパラメータ</vt:lpstr>
      <vt:lpstr>3.7 各国への効果</vt:lpstr>
      <vt:lpstr>4.「アジアの中の日本」の構造問題</vt:lpstr>
      <vt:lpstr>4.1 産業空洞化の歴史(3つの時代)</vt:lpstr>
      <vt:lpstr>4.2 アジア最初の工業国家</vt:lpstr>
      <vt:lpstr>PowerPoint プレゼンテーション</vt:lpstr>
      <vt:lpstr>4.3 東・東南アジアの工業化</vt:lpstr>
      <vt:lpstr>4.4 挿話 Krugmanの「奇跡は幻想」論</vt:lpstr>
      <vt:lpstr>4.5 1990年ごろ:各国の政策転換</vt:lpstr>
      <vt:lpstr>4.6 他の貿易環境の変化</vt:lpstr>
      <vt:lpstr>3.7 追上げ(catching-up)の論理</vt:lpstr>
      <vt:lpstr>5. 日本企業の行動</vt:lpstr>
      <vt:lpstr>5.1日本企業の選択</vt:lpstr>
      <vt:lpstr>PowerPoint プレゼンテーション</vt:lpstr>
      <vt:lpstr>PowerPoint プレゼンテーション</vt:lpstr>
      <vt:lpstr>5.2 仮想の計算</vt:lpstr>
      <vt:lpstr>5.3 これからの日本</vt:lpstr>
      <vt:lpstr>6. 田原・植村の「脱工業化」論</vt:lpstr>
      <vt:lpstr>6.1 産業構造の変化</vt:lpstr>
      <vt:lpstr>まとめ1　(対比)</vt:lpstr>
      <vt:lpstr>まとめ2　(教訓)</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Yoshinori Shiozawa</cp:lastModifiedBy>
  <cp:revision>421</cp:revision>
  <dcterms:created xsi:type="dcterms:W3CDTF">1601-01-01T00:00:00Z</dcterms:created>
  <dcterms:modified xsi:type="dcterms:W3CDTF">2023-11-12T01:56:51Z</dcterms:modified>
</cp:coreProperties>
</file>